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3" r:id="rId8"/>
    <p:sldId id="261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uk.wikipedia.org/wiki/%D0%A1%D0%BF%D0%B8%D1%81%D0%BE%D0%BA_%D0%BA%D1%80%D0%B0%D1%97%D0%BD_%D0%B7%D0%B0_%D0%BF%D0%BB%D0%BE%D1%89%D0%B5%D1%8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5229200"/>
            <a:ext cx="3704199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err="1"/>
              <a:t>Підготувала</a:t>
            </a:r>
            <a:r>
              <a:rPr lang="ru-RU" sz="2000" dirty="0"/>
              <a:t>:</a:t>
            </a:r>
            <a:br>
              <a:rPr lang="ru-RU" sz="2000" dirty="0"/>
            </a:br>
            <a:r>
              <a:rPr lang="ru-RU" sz="2000" dirty="0"/>
              <a:t>студентка </a:t>
            </a:r>
            <a:r>
              <a:rPr lang="ru-RU" sz="2000" dirty="0" err="1"/>
              <a:t>групи</a:t>
            </a:r>
            <a:r>
              <a:rPr lang="ru-RU" sz="2000" dirty="0"/>
              <a:t> ПВШ-м1</a:t>
            </a:r>
            <a:br>
              <a:rPr lang="ru-RU" sz="2000" dirty="0"/>
            </a:br>
            <a:r>
              <a:rPr lang="ru-RU" sz="2000" dirty="0" err="1"/>
              <a:t>Каліфіцька</a:t>
            </a:r>
            <a:r>
              <a:rPr lang="ru-RU" sz="2000" dirty="0"/>
              <a:t> М.В.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Картинки по запросу вищо освіта франц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" y="3905434"/>
            <a:ext cx="3992682" cy="299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0294" y="2507512"/>
            <a:ext cx="80634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Дидактична система у ВНЗ </a:t>
            </a:r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Франції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2103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7560840" cy="5721816"/>
          </a:xfrm>
        </p:spPr>
        <p:txBody>
          <a:bodyPr>
            <a:normAutofit fontScale="25000" lnSpcReduction="20000"/>
          </a:bodyPr>
          <a:lstStyle/>
          <a:p>
            <a:r>
              <a:rPr lang="ru-RU" sz="148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14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8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14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8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14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починається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вересні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закінчується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липні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включає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в себе 16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тижнів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канікул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європейських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Іспити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проводяться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червні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Сесій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як таких у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французів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. Є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курси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лекцій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в 6-45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годин,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відразу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uk-UA" sz="7400" dirty="0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іспит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Іспити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в основному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письмові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- 20-ти </a:t>
            </a: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бальне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Викладання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у вузах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ведеться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французькою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бізнес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- школах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бути і на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англійській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мові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вищих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закладах, особливо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приватних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з'явилися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магістерські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англійською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орієнтовані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іноземців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пропонують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1-2 роки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980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2348880"/>
            <a:ext cx="6400800" cy="3474720"/>
          </a:xfrm>
        </p:spPr>
        <p:txBody>
          <a:bodyPr>
            <a:normAutofit/>
          </a:bodyPr>
          <a:lstStyle/>
          <a:p>
            <a:r>
              <a:rPr lang="uk-UA" sz="4800" dirty="0" smtClean="0"/>
              <a:t>Дякую за увагу!</a:t>
            </a:r>
            <a:endParaRPr lang="ru-RU" sz="4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4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01" y="0"/>
            <a:ext cx="9166401" cy="684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12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754760" cy="6264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96752"/>
            <a:ext cx="3106688" cy="4641379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uk-UA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        Загальні </a:t>
            </a:r>
            <a:r>
              <a:rPr lang="uk-UA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відомості</a:t>
            </a:r>
            <a:r>
              <a:rPr lang="uk-UA" sz="1800" dirty="0">
                <a:solidFill>
                  <a:srgbClr val="0070C0"/>
                </a:solidFill>
                <a:ea typeface="+mj-ea"/>
                <a:cs typeface="+mj-cs"/>
              </a:rPr>
              <a:t>:</a:t>
            </a:r>
            <a:r>
              <a:rPr lang="uk-UA" sz="1800" b="1" dirty="0">
                <a:solidFill>
                  <a:srgbClr val="0070C0"/>
                </a:solidFill>
                <a:ea typeface="+mj-ea"/>
                <a:cs typeface="+mj-cs"/>
              </a:rPr>
              <a:t> </a:t>
            </a:r>
            <a:endParaRPr lang="uk-UA" sz="1800" b="1" dirty="0" smtClean="0">
              <a:solidFill>
                <a:srgbClr val="0070C0"/>
              </a:solidFill>
              <a:ea typeface="+mj-ea"/>
              <a:cs typeface="+mj-cs"/>
            </a:endParaRPr>
          </a:p>
          <a:p>
            <a:pPr marL="45720" indent="0" algn="just">
              <a:buNone/>
            </a:pPr>
            <a:r>
              <a:rPr lang="ru-RU" sz="1800" dirty="0">
                <a:solidFill>
                  <a:srgbClr val="0070C0"/>
                </a:solidFill>
                <a:ea typeface="+mj-ea"/>
                <a:cs typeface="+mj-cs"/>
              </a:rPr>
              <a:t/>
            </a:r>
            <a:br>
              <a:rPr lang="ru-RU" sz="1800" dirty="0">
                <a:solidFill>
                  <a:srgbClr val="0070C0"/>
                </a:solidFill>
                <a:ea typeface="+mj-ea"/>
                <a:cs typeface="+mj-cs"/>
              </a:rPr>
            </a:br>
            <a:r>
              <a:rPr lang="ru-RU" sz="1400" dirty="0" err="1">
                <a:hlinkClick r:id="rId2"/>
              </a:rPr>
              <a:t>Площа</a:t>
            </a:r>
            <a:r>
              <a:rPr lang="ru-RU" sz="1400" dirty="0" err="1"/>
              <a:t>:Загалом</a:t>
            </a:r>
            <a:r>
              <a:rPr lang="ru-RU" sz="1400" dirty="0" smtClean="0">
                <a:solidFill>
                  <a:srgbClr val="0070C0"/>
                </a:solidFill>
                <a:ea typeface="+mj-ea"/>
                <a:cs typeface="+mj-cs"/>
              </a:rPr>
              <a:t> </a:t>
            </a:r>
            <a:r>
              <a:rPr lang="ru-RU" sz="1400" dirty="0">
                <a:solidFill>
                  <a:srgbClr val="0070C0"/>
                </a:solidFill>
                <a:ea typeface="+mj-ea"/>
                <a:cs typeface="+mj-cs"/>
              </a:rPr>
              <a:t>551 695 </a:t>
            </a:r>
            <a:r>
              <a:rPr lang="ru-RU" sz="1400" dirty="0" smtClean="0">
                <a:solidFill>
                  <a:srgbClr val="0070C0"/>
                </a:solidFill>
                <a:ea typeface="+mj-ea"/>
                <a:cs typeface="+mj-cs"/>
              </a:rPr>
              <a:t>км.</a:t>
            </a:r>
          </a:p>
          <a:p>
            <a:pPr algn="just"/>
            <a:r>
              <a:rPr lang="ru-RU" sz="1800" dirty="0" smtClean="0">
                <a:solidFill>
                  <a:srgbClr val="0070C0"/>
                </a:solidFill>
                <a:ea typeface="+mj-ea"/>
                <a:cs typeface="+mj-cs"/>
              </a:rPr>
              <a:t> </a:t>
            </a:r>
            <a:r>
              <a:rPr lang="ru-RU" sz="1800" dirty="0">
                <a:solidFill>
                  <a:srgbClr val="0070C0"/>
                </a:solidFill>
                <a:ea typeface="+mj-ea"/>
                <a:cs typeface="+mj-cs"/>
              </a:rPr>
              <a:t/>
            </a:r>
            <a:br>
              <a:rPr lang="ru-RU" sz="1800" dirty="0">
                <a:solidFill>
                  <a:srgbClr val="0070C0"/>
                </a:solidFill>
                <a:ea typeface="+mj-ea"/>
                <a:cs typeface="+mj-cs"/>
              </a:rPr>
            </a:br>
            <a:r>
              <a:rPr lang="ru-RU" sz="1800" dirty="0" smtClean="0">
                <a:solidFill>
                  <a:srgbClr val="0070C0"/>
                </a:solidFill>
                <a:ea typeface="+mj-ea"/>
                <a:cs typeface="+mj-cs"/>
              </a:rPr>
              <a:t>Станом </a:t>
            </a:r>
            <a:r>
              <a:rPr lang="ru-RU" sz="1800" dirty="0">
                <a:solidFill>
                  <a:srgbClr val="0070C0"/>
                </a:solidFill>
                <a:ea typeface="+mj-ea"/>
                <a:cs typeface="+mj-cs"/>
              </a:rPr>
              <a:t>на 2002 </a:t>
            </a:r>
            <a:r>
              <a:rPr lang="ru-RU" sz="1800" dirty="0" err="1">
                <a:solidFill>
                  <a:srgbClr val="0070C0"/>
                </a:solidFill>
                <a:ea typeface="+mj-ea"/>
                <a:cs typeface="+mj-cs"/>
              </a:rPr>
              <a:t>рік</a:t>
            </a:r>
            <a:r>
              <a:rPr lang="ru-RU" sz="1800" dirty="0">
                <a:solidFill>
                  <a:srgbClr val="0070C0"/>
                </a:solidFill>
                <a:ea typeface="+mj-ea"/>
                <a:cs typeface="+mj-cs"/>
              </a:rPr>
              <a:t> </a:t>
            </a:r>
            <a:r>
              <a:rPr lang="ru-RU" sz="1800" dirty="0" err="1">
                <a:solidFill>
                  <a:srgbClr val="0070C0"/>
                </a:solidFill>
                <a:ea typeface="+mj-ea"/>
                <a:cs typeface="+mj-cs"/>
              </a:rPr>
              <a:t>загальна</a:t>
            </a:r>
            <a:r>
              <a:rPr lang="ru-RU" sz="1800" dirty="0">
                <a:solidFill>
                  <a:srgbClr val="0070C0"/>
                </a:solidFill>
                <a:ea typeface="+mj-ea"/>
                <a:cs typeface="+mj-cs"/>
              </a:rPr>
              <a:t> </a:t>
            </a:r>
            <a:r>
              <a:rPr lang="ru-RU" sz="1800" dirty="0" err="1">
                <a:solidFill>
                  <a:srgbClr val="0070C0"/>
                </a:solidFill>
                <a:ea typeface="+mj-ea"/>
                <a:cs typeface="+mj-cs"/>
              </a:rPr>
              <a:t>чисельність</a:t>
            </a:r>
            <a:r>
              <a:rPr lang="ru-RU" sz="1800" dirty="0">
                <a:solidFill>
                  <a:srgbClr val="0070C0"/>
                </a:solidFill>
                <a:ea typeface="+mj-ea"/>
                <a:cs typeface="+mj-cs"/>
              </a:rPr>
              <a:t> </a:t>
            </a:r>
            <a:r>
              <a:rPr lang="ru-RU" sz="1800" dirty="0" err="1">
                <a:solidFill>
                  <a:srgbClr val="0070C0"/>
                </a:solidFill>
                <a:ea typeface="+mj-ea"/>
                <a:cs typeface="+mj-cs"/>
              </a:rPr>
              <a:t>населення</a:t>
            </a:r>
            <a:r>
              <a:rPr lang="ru-RU" sz="1800" dirty="0">
                <a:solidFill>
                  <a:srgbClr val="0070C0"/>
                </a:solidFill>
                <a:ea typeface="+mj-ea"/>
                <a:cs typeface="+mj-cs"/>
              </a:rPr>
              <a:t> </a:t>
            </a:r>
            <a:r>
              <a:rPr lang="ru-RU" sz="1800" dirty="0" err="1">
                <a:solidFill>
                  <a:srgbClr val="0070C0"/>
                </a:solidFill>
                <a:ea typeface="+mj-ea"/>
                <a:cs typeface="+mj-cs"/>
              </a:rPr>
              <a:t>країни</a:t>
            </a:r>
            <a:r>
              <a:rPr lang="ru-RU" sz="1800" dirty="0">
                <a:solidFill>
                  <a:srgbClr val="0070C0"/>
                </a:solidFill>
                <a:ea typeface="+mj-ea"/>
                <a:cs typeface="+mj-cs"/>
              </a:rPr>
              <a:t> становить 61,1 млн</a:t>
            </a:r>
            <a:r>
              <a:rPr lang="ru-RU" sz="1800" dirty="0" smtClean="0">
                <a:solidFill>
                  <a:srgbClr val="0070C0"/>
                </a:solidFill>
                <a:ea typeface="+mj-ea"/>
                <a:cs typeface="+mj-cs"/>
              </a:rPr>
              <a:t>. </a:t>
            </a:r>
            <a:r>
              <a:rPr lang="ru-RU" sz="1800" dirty="0" err="1">
                <a:solidFill>
                  <a:srgbClr val="0070C0"/>
                </a:solidFill>
                <a:ea typeface="+mj-ea"/>
                <a:cs typeface="+mj-cs"/>
              </a:rPr>
              <a:t>осіб</a:t>
            </a:r>
            <a:r>
              <a:rPr lang="ru-RU" sz="1800" dirty="0">
                <a:solidFill>
                  <a:srgbClr val="0070C0"/>
                </a:solidFill>
                <a:ea typeface="+mj-ea"/>
                <a:cs typeface="+mj-cs"/>
              </a:rPr>
              <a:t>, </a:t>
            </a:r>
            <a:r>
              <a:rPr lang="ru-RU" sz="1800" dirty="0" err="1">
                <a:solidFill>
                  <a:srgbClr val="0070C0"/>
                </a:solidFill>
                <a:ea typeface="+mj-ea"/>
                <a:cs typeface="+mj-cs"/>
              </a:rPr>
              <a:t>що</a:t>
            </a:r>
            <a:r>
              <a:rPr lang="ru-RU" sz="1800" dirty="0">
                <a:solidFill>
                  <a:srgbClr val="0070C0"/>
                </a:solidFill>
                <a:ea typeface="+mj-ea"/>
                <a:cs typeface="+mj-cs"/>
              </a:rPr>
              <a:t> ставить </a:t>
            </a:r>
            <a:r>
              <a:rPr lang="ru-RU" sz="1800" dirty="0" err="1">
                <a:solidFill>
                  <a:srgbClr val="0070C0"/>
                </a:solidFill>
                <a:ea typeface="+mj-ea"/>
                <a:cs typeface="+mj-cs"/>
              </a:rPr>
              <a:t>Францію</a:t>
            </a:r>
            <a:r>
              <a:rPr lang="ru-RU" sz="1800" dirty="0">
                <a:solidFill>
                  <a:srgbClr val="0070C0"/>
                </a:solidFill>
                <a:ea typeface="+mj-ea"/>
                <a:cs typeface="+mj-cs"/>
              </a:rPr>
              <a:t> на 13-е </a:t>
            </a:r>
            <a:r>
              <a:rPr lang="ru-RU" sz="1800" dirty="0" err="1">
                <a:solidFill>
                  <a:srgbClr val="0070C0"/>
                </a:solidFill>
                <a:ea typeface="+mj-ea"/>
                <a:cs typeface="+mj-cs"/>
              </a:rPr>
              <a:t>місце</a:t>
            </a:r>
            <a:r>
              <a:rPr lang="ru-RU" sz="1800" dirty="0">
                <a:solidFill>
                  <a:srgbClr val="0070C0"/>
                </a:solidFill>
                <a:ea typeface="+mj-ea"/>
                <a:cs typeface="+mj-cs"/>
              </a:rPr>
              <a:t> у </a:t>
            </a:r>
            <a:r>
              <a:rPr lang="ru-RU" sz="1800" dirty="0" err="1">
                <a:solidFill>
                  <a:srgbClr val="0070C0"/>
                </a:solidFill>
                <a:ea typeface="+mj-ea"/>
                <a:cs typeface="+mj-cs"/>
              </a:rPr>
              <a:t>світі</a:t>
            </a:r>
            <a:r>
              <a:rPr lang="ru-RU" sz="1800" dirty="0">
                <a:solidFill>
                  <a:srgbClr val="0070C0"/>
                </a:solidFill>
                <a:ea typeface="+mj-ea"/>
                <a:cs typeface="+mj-cs"/>
              </a:rPr>
              <a:t> і 4-е </a:t>
            </a:r>
            <a:r>
              <a:rPr lang="ru-RU" sz="1800" dirty="0" err="1">
                <a:solidFill>
                  <a:srgbClr val="0070C0"/>
                </a:solidFill>
                <a:ea typeface="+mj-ea"/>
                <a:cs typeface="+mj-cs"/>
              </a:rPr>
              <a:t>місце</a:t>
            </a:r>
            <a:r>
              <a:rPr lang="ru-RU" sz="1800" dirty="0">
                <a:solidFill>
                  <a:srgbClr val="0070C0"/>
                </a:solidFill>
                <a:ea typeface="+mj-ea"/>
                <a:cs typeface="+mj-cs"/>
              </a:rPr>
              <a:t> в </a:t>
            </a:r>
            <a:r>
              <a:rPr lang="ru-RU" sz="1800" dirty="0" err="1">
                <a:solidFill>
                  <a:srgbClr val="0070C0"/>
                </a:solidFill>
                <a:ea typeface="+mj-ea"/>
                <a:cs typeface="+mj-cs"/>
              </a:rPr>
              <a:t>Європі</a:t>
            </a:r>
            <a:r>
              <a:rPr lang="ru-RU" sz="1800" dirty="0">
                <a:solidFill>
                  <a:srgbClr val="0070C0"/>
                </a:solidFill>
                <a:ea typeface="+mj-ea"/>
                <a:cs typeface="+mj-cs"/>
              </a:rPr>
              <a:t> за </a:t>
            </a:r>
            <a:r>
              <a:rPr lang="ru-RU" sz="1800" dirty="0" err="1">
                <a:solidFill>
                  <a:srgbClr val="0070C0"/>
                </a:solidFill>
                <a:ea typeface="+mj-ea"/>
                <a:cs typeface="+mj-cs"/>
              </a:rPr>
              <a:t>кількістю</a:t>
            </a:r>
            <a:r>
              <a:rPr lang="ru-RU" sz="1800" dirty="0">
                <a:solidFill>
                  <a:srgbClr val="0070C0"/>
                </a:solidFill>
                <a:ea typeface="+mj-ea"/>
                <a:cs typeface="+mj-cs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ea typeface="+mj-ea"/>
                <a:cs typeface="+mj-cs"/>
              </a:rPr>
              <a:t>населення</a:t>
            </a:r>
            <a:r>
              <a:rPr lang="ru-RU" sz="1800" dirty="0" smtClean="0">
                <a:solidFill>
                  <a:srgbClr val="0070C0"/>
                </a:solidFill>
                <a:ea typeface="+mj-ea"/>
                <a:cs typeface="+mj-cs"/>
              </a:rPr>
              <a:t>.</a:t>
            </a:r>
          </a:p>
          <a:p>
            <a:pPr algn="just"/>
            <a:r>
              <a:rPr lang="ru-RU" sz="1800" dirty="0" smtClean="0">
                <a:solidFill>
                  <a:srgbClr val="0070C0"/>
                </a:solidFill>
                <a:ea typeface="+mj-ea"/>
                <a:cs typeface="+mj-cs"/>
              </a:rPr>
              <a:t> </a:t>
            </a:r>
            <a:r>
              <a:rPr lang="ru-RU" sz="1800" dirty="0">
                <a:solidFill>
                  <a:srgbClr val="0070C0"/>
                </a:solidFill>
                <a:ea typeface="+mj-ea"/>
                <a:cs typeface="+mj-cs"/>
              </a:rPr>
              <a:t/>
            </a:r>
            <a:br>
              <a:rPr lang="ru-RU" sz="1800" dirty="0">
                <a:solidFill>
                  <a:srgbClr val="0070C0"/>
                </a:solidFill>
                <a:ea typeface="+mj-ea"/>
                <a:cs typeface="+mj-cs"/>
              </a:rPr>
            </a:br>
            <a:r>
              <a:rPr lang="ru-RU" sz="1800" dirty="0" err="1">
                <a:solidFill>
                  <a:srgbClr val="0070C0"/>
                </a:solidFill>
                <a:ea typeface="+mj-ea"/>
                <a:cs typeface="+mj-cs"/>
              </a:rPr>
              <a:t>Густина</a:t>
            </a:r>
            <a:r>
              <a:rPr lang="ru-RU" sz="1800" dirty="0">
                <a:solidFill>
                  <a:srgbClr val="0070C0"/>
                </a:solidFill>
                <a:ea typeface="+mj-ea"/>
                <a:cs typeface="+mj-cs"/>
              </a:rPr>
              <a:t> </a:t>
            </a:r>
            <a:r>
              <a:rPr lang="ru-RU" sz="1800" dirty="0" err="1">
                <a:solidFill>
                  <a:srgbClr val="0070C0"/>
                </a:solidFill>
                <a:ea typeface="+mj-ea"/>
                <a:cs typeface="+mj-cs"/>
              </a:rPr>
              <a:t>населення</a:t>
            </a:r>
            <a:r>
              <a:rPr lang="ru-RU" sz="1800" dirty="0">
                <a:solidFill>
                  <a:srgbClr val="0070C0"/>
                </a:solidFill>
                <a:ea typeface="+mj-ea"/>
                <a:cs typeface="+mj-cs"/>
              </a:rPr>
              <a:t> - 102 </a:t>
            </a:r>
            <a:r>
              <a:rPr lang="ru-RU" sz="1800" dirty="0" err="1">
                <a:solidFill>
                  <a:srgbClr val="0070C0"/>
                </a:solidFill>
                <a:ea typeface="+mj-ea"/>
                <a:cs typeface="+mj-cs"/>
              </a:rPr>
              <a:t>людини</a:t>
            </a:r>
            <a:r>
              <a:rPr lang="ru-RU" sz="1800" dirty="0">
                <a:solidFill>
                  <a:srgbClr val="0070C0"/>
                </a:solidFill>
                <a:ea typeface="+mj-ea"/>
                <a:cs typeface="+mj-cs"/>
              </a:rPr>
              <a:t> на 1 км2.</a:t>
            </a:r>
            <a:br>
              <a:rPr lang="ru-RU" sz="1800" dirty="0">
                <a:solidFill>
                  <a:srgbClr val="0070C0"/>
                </a:solidFill>
                <a:ea typeface="+mj-ea"/>
                <a:cs typeface="+mj-cs"/>
              </a:rPr>
            </a:br>
            <a:endParaRPr lang="ru-RU" sz="1800" dirty="0"/>
          </a:p>
        </p:txBody>
      </p:sp>
      <p:pic>
        <p:nvPicPr>
          <p:cNvPr id="4" name="Picture 2" descr="C:\Users\Администратор\Desktop\france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188913"/>
            <a:ext cx="5500687" cy="63579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6747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971600" y="1196752"/>
            <a:ext cx="640080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Формування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ru-RU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системи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ru-RU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вищої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ru-RU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освіти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/>
            </a:r>
            <a:b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</a:b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4383" y="3356992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>
              <a:spcBef>
                <a:spcPct val="20000"/>
              </a:spcBef>
              <a:buClr>
                <a:srgbClr val="DE6C36"/>
              </a:buClr>
              <a:buSzPct val="95000"/>
              <a:buFont typeface="Wingdings 2"/>
              <a:buChar char=""/>
            </a:pPr>
            <a:r>
              <a:rPr lang="ru-RU" sz="2000" dirty="0" err="1">
                <a:solidFill>
                  <a:prstClr val="black"/>
                </a:solidFill>
                <a:latin typeface="Constantia"/>
              </a:rPr>
              <a:t>Отримати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onstantia"/>
              </a:rPr>
              <a:t>вищу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onstantia"/>
              </a:rPr>
              <a:t>освіту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Constantia"/>
              </a:rPr>
              <a:t>маючи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onstantia"/>
              </a:rPr>
              <a:t>повну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onstantia"/>
              </a:rPr>
              <a:t>середню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Constantia"/>
              </a:rPr>
              <a:t>можна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 у 78 </a:t>
            </a:r>
            <a:r>
              <a:rPr lang="ru-RU" sz="2000" dirty="0" err="1">
                <a:solidFill>
                  <a:prstClr val="black"/>
                </a:solidFill>
                <a:latin typeface="Constantia"/>
              </a:rPr>
              <a:t>університетах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. 453 ВНЗ, </a:t>
            </a:r>
            <a:r>
              <a:rPr lang="ru-RU" sz="2000" dirty="0" err="1">
                <a:solidFill>
                  <a:prstClr val="black"/>
                </a:solidFill>
                <a:latin typeface="Constantia"/>
              </a:rPr>
              <a:t>переважно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onstantia"/>
              </a:rPr>
              <a:t>монодисциплінарних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Constantia"/>
              </a:rPr>
              <a:t>мають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 невеликий (</a:t>
            </a:r>
            <a:r>
              <a:rPr lang="ru-RU" sz="2000" dirty="0" err="1">
                <a:solidFill>
                  <a:prstClr val="black"/>
                </a:solidFill>
                <a:latin typeface="Constantia"/>
              </a:rPr>
              <a:t>кілька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onstantia"/>
              </a:rPr>
              <a:t>сотень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) контингент </a:t>
            </a:r>
            <a:r>
              <a:rPr lang="ru-RU" sz="2000" dirty="0" err="1">
                <a:solidFill>
                  <a:prstClr val="black"/>
                </a:solidFill>
                <a:latin typeface="Constantia"/>
              </a:rPr>
              <a:t>студентів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. 25 </a:t>
            </a:r>
            <a:r>
              <a:rPr lang="ru-RU" sz="2000" dirty="0" err="1">
                <a:solidFill>
                  <a:prstClr val="black"/>
                </a:solidFill>
                <a:latin typeface="Constantia"/>
              </a:rPr>
              <a:t>відсотків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onstantia"/>
              </a:rPr>
              <a:t>студентів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onstantia"/>
              </a:rPr>
              <a:t>навчається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 у приватному </a:t>
            </a:r>
            <a:r>
              <a:rPr lang="ru-RU" sz="2000" dirty="0" err="1">
                <a:solidFill>
                  <a:prstClr val="black"/>
                </a:solidFill>
                <a:latin typeface="Constantia"/>
              </a:rPr>
              <a:t>секторі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Constantia"/>
              </a:rPr>
              <a:t>який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onstantia"/>
              </a:rPr>
              <a:t>налічує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 5 </a:t>
            </a:r>
            <a:r>
              <a:rPr lang="ru-RU" sz="2000" dirty="0" err="1">
                <a:solidFill>
                  <a:prstClr val="black"/>
                </a:solidFill>
                <a:latin typeface="Constantia"/>
              </a:rPr>
              <a:t>університетів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 і </a:t>
            </a:r>
            <a:r>
              <a:rPr lang="ru-RU" sz="2000" dirty="0" err="1">
                <a:solidFill>
                  <a:prstClr val="black"/>
                </a:solidFill>
                <a:latin typeface="Constantia"/>
              </a:rPr>
              <a:t>більшість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 з 453 </a:t>
            </a:r>
            <a:r>
              <a:rPr lang="ru-RU" sz="2000" dirty="0" err="1">
                <a:solidFill>
                  <a:prstClr val="black"/>
                </a:solidFill>
                <a:latin typeface="Constantia"/>
              </a:rPr>
              <a:t>спеціалізованих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onstantia"/>
              </a:rPr>
              <a:t>закладів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onstantia"/>
              </a:rPr>
              <a:t>вищої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onstantia"/>
              </a:rPr>
              <a:t>освіти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. </a:t>
            </a:r>
            <a:r>
              <a:rPr lang="ru-RU" sz="2000" dirty="0" err="1">
                <a:solidFill>
                  <a:prstClr val="black"/>
                </a:solidFill>
                <a:latin typeface="Constantia"/>
              </a:rPr>
              <a:t>Близько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 2/3 </a:t>
            </a:r>
            <a:r>
              <a:rPr lang="ru-RU" sz="2000" dirty="0" err="1">
                <a:solidFill>
                  <a:prstClr val="black"/>
                </a:solidFill>
                <a:latin typeface="Constantia"/>
              </a:rPr>
              <a:t>студентів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onstantia"/>
              </a:rPr>
              <a:t>країни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onstantia"/>
              </a:rPr>
              <a:t>навчаються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 у </a:t>
            </a:r>
            <a:r>
              <a:rPr lang="ru-RU" sz="2000" dirty="0" err="1">
                <a:solidFill>
                  <a:prstClr val="black"/>
                </a:solidFill>
                <a:latin typeface="Constantia"/>
              </a:rPr>
              <a:t>державних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onstantia"/>
              </a:rPr>
              <a:t>університетах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, і </a:t>
            </a:r>
            <a:r>
              <a:rPr lang="ru-RU" sz="2000" dirty="0" err="1">
                <a:solidFill>
                  <a:prstClr val="black"/>
                </a:solidFill>
                <a:latin typeface="Constantia"/>
              </a:rPr>
              <a:t>майже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onstantia"/>
              </a:rPr>
              <a:t>кожен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onstantia"/>
              </a:rPr>
              <a:t>із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 них -великий заклад з десятком і </a:t>
            </a:r>
            <a:r>
              <a:rPr lang="ru-RU" sz="2000" dirty="0" err="1">
                <a:solidFill>
                  <a:prstClr val="black"/>
                </a:solidFill>
                <a:latin typeface="Constantia"/>
              </a:rPr>
              <a:t>більше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onstantia"/>
              </a:rPr>
              <a:t>тисяч</a:t>
            </a:r>
            <a:r>
              <a:rPr lang="ru-RU" sz="2000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onstantia"/>
              </a:rPr>
              <a:t>студентів</a:t>
            </a:r>
            <a:r>
              <a:rPr lang="en-US" sz="2000" dirty="0">
                <a:solidFill>
                  <a:prstClr val="black"/>
                </a:solidFill>
                <a:latin typeface="Constantia"/>
              </a:rPr>
              <a:t>.</a:t>
            </a:r>
            <a:endParaRPr lang="ru-RU" sz="2000" dirty="0">
              <a:solidFill>
                <a:prstClr val="black"/>
              </a:solidFill>
              <a:latin typeface="Constantia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692696"/>
            <a:ext cx="1889956" cy="229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748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6362898" cy="678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51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4" y="1268760"/>
            <a:ext cx="912789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93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t="2803" r="2087"/>
          <a:stretch/>
        </p:blipFill>
        <p:spPr bwMode="auto">
          <a:xfrm>
            <a:off x="61294" y="908720"/>
            <a:ext cx="9075423" cy="509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90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677472" cy="406563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4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Вища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Історично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склалося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типи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вищих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університети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Вищі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Grandes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Ecoles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університетах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готують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викладачів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лікарів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юристів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науковців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Вищих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Школах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готують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фахівців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упраління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військової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університетах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готують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викладачів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лікарів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юристів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науковців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Вступити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підготовчих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класах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обраним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напрямом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4136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692696"/>
            <a:ext cx="7317432" cy="392161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43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Типи</a:t>
            </a:r>
            <a:r>
              <a:rPr lang="ru-RU" sz="43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sz="43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43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3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триває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два-три роки,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виускники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DUT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Diplome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universitaire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technologie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BTS (Brevet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technicien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superieur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Даний вид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готує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основному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фахівців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університетах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Вищих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Школах.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Студенти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кожного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проходити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три цикли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дипломи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єдиного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державного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зразка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кожному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етапі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020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</TotalTime>
  <Words>368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Підготувала: студентка групи ПВШ-м1 Каліфіцька М.В.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Anatoliy</dc:creator>
  <cp:lastModifiedBy>Anatoliy</cp:lastModifiedBy>
  <cp:revision>6</cp:revision>
  <dcterms:created xsi:type="dcterms:W3CDTF">2018-05-14T17:54:32Z</dcterms:created>
  <dcterms:modified xsi:type="dcterms:W3CDTF">2018-05-14T19:22:27Z</dcterms:modified>
</cp:coreProperties>
</file>