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1"/>
  </p:notesMasterIdLst>
  <p:sldIdLst>
    <p:sldId id="256" r:id="rId2"/>
    <p:sldId id="259" r:id="rId3"/>
    <p:sldId id="258" r:id="rId4"/>
    <p:sldId id="275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71" r:id="rId17"/>
    <p:sldId id="274" r:id="rId18"/>
    <p:sldId id="276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58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B86A1-BEA5-4680-A32B-EBB29E1DC9FB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0C3FB-75EC-4707-BF24-57B1B3099A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85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3A227FD-3909-48D4-B81B-5E84A5DF34D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EADC5C7E-D7B5-4BE4-B813-3C0A2B14E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11" Type="http://schemas.openxmlformats.org/officeDocument/2006/relationships/slide" Target="slide11.xml"/><Relationship Id="rId5" Type="http://schemas.openxmlformats.org/officeDocument/2006/relationships/slide" Target="slide6.xml"/><Relationship Id="rId15" Type="http://schemas.openxmlformats.org/officeDocument/2006/relationships/slide" Target="slide19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9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643446"/>
            <a:ext cx="3213136" cy="157163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Студентка групи ПВШ – 1(з)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Луканюк Іванна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857232"/>
            <a:ext cx="741634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О</a:t>
            </a:r>
            <a:r>
              <a:rPr lang="uk-UA" sz="5400" b="1" cap="all" dirty="0" err="1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рганізаційні</a:t>
            </a:r>
            <a:r>
              <a:rPr lang="uk-UA" sz="5400" b="1" cap="all" dirty="0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 форми навчання у ВНЗ</a:t>
            </a:r>
            <a:endParaRPr lang="ru-RU" sz="5400" b="1" cap="all" dirty="0">
              <a:ln w="0"/>
              <a:solidFill>
                <a:schemeClr val="accent6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Знак запрета 4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Лабораторні роботи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357688" y="1857375"/>
            <a:ext cx="4786312" cy="2714625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Лабораторні роботи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інтегрують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теоретико-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методологічні знання, практичні навички й уміння в єдиному процесі діяльності навчально-дослідницького характеру.</a:t>
            </a:r>
          </a:p>
          <a:p>
            <a:endParaRPr lang="ru-RU" dirty="0"/>
          </a:p>
        </p:txBody>
      </p:sp>
      <p:pic>
        <p:nvPicPr>
          <p:cNvPr id="4" name="Рисунок 3" descr="phoca_thumb_l_laboratoriya-astrofiziki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3714776" cy="2839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454967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Вони дають студентові можливість глибоко і наочно вивчити механізм застосування теоретичного матеріалу, оволодіти надзвичайно важливим для фахівця вмінням інтелектуального проникнення у ті природничі, технічні або виробничі процеси, які досліджуються в лабораторному практикумі.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8143900" y="614364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нак запрета 6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500990" cy="1071562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Організація самостійної роботи студентів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8929688" cy="1500187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лише формує у студентів навички і вміння самостійного здобування знань, що важливо для здійснення неперервної освіти протягом усієї подальшої трудової діяльності, а й має важливе виховне значення, оскільки формує самостійність як рису характеру, що відіграє істотну роль у структурі особистості сучасного спеціаліста вищої кваліфікації.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hp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1964"/>
            <a:ext cx="5143504" cy="30460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6380" y="3429000"/>
            <a:ext cx="3571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Вирішальне значення для організації самостійної роботи є ретельний добір викладачами і кафедрою змісту та обсягу навчального матеріалу, який надається для самостійного опрацювання студентами.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8072462" y="6215082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нак запрета 6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Навчальна ділова 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857364"/>
            <a:ext cx="6858048" cy="4714908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Ділова гра — це форма відтворення предметного і соціального змісту майбутньої професійної діяльності спеціаліста, моделювання тих систем, умов, зв’язків,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характерні для цієї діяльності як цілого.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Специфікою навчальної ділової гри є те, що вона залишається педагогічним процесом, спрямованим на досягнення мети навчання й виховання, розвитку і професійної підготовки, а не цілей виробництва, хоча певною мірою у процесі гри такі цілі також ставляться.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428596" y="614364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нак запрета 5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Ділова гра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Брейн-ринг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ВНЗ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Києва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71211_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785926"/>
            <a:ext cx="7143750" cy="4929188"/>
          </a:xfrm>
          <a:prstGeom prst="rect">
            <a:avLst/>
          </a:prstGeo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6215082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нак запрета 5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248400" cy="1143000"/>
          </a:xfrm>
        </p:spPr>
        <p:txBody>
          <a:bodyPr>
            <a:normAutofit/>
          </a:bodyPr>
          <a:lstStyle/>
          <a:p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Контрольнi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заходи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143380"/>
            <a:ext cx="5072066" cy="18399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здiйснюється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пiд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лабораторних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семiнарських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занять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перевiрку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рiвня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пiдготовленостi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студента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трелка вниз 3"/>
          <p:cNvSpPr/>
          <p:nvPr/>
        </p:nvSpPr>
        <p:spPr>
          <a:xfrm rot="1342347">
            <a:off x="2075191" y="1301982"/>
            <a:ext cx="714380" cy="1285884"/>
          </a:xfrm>
          <a:prstGeom prst="downArrow">
            <a:avLst>
              <a:gd name="adj1" fmla="val 50000"/>
              <a:gd name="adj2" fmla="val 53821"/>
            </a:avLst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483524">
            <a:off x="6102273" y="1228198"/>
            <a:ext cx="714380" cy="1285884"/>
          </a:xfrm>
          <a:prstGeom prst="downArrow">
            <a:avLst>
              <a:gd name="adj1" fmla="val 50000"/>
              <a:gd name="adj2" fmla="val 53821"/>
            </a:avLst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2786058"/>
            <a:ext cx="4429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контроль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43406" y="2714620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Пiдсумковий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контроль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4500570"/>
            <a:ext cx="32861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Пiдсумковий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семестровий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атестацiю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студента.</a:t>
            </a:r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9256" y="4357694"/>
            <a:ext cx="3429024" cy="214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071942"/>
            <a:ext cx="5072098" cy="23574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2844" y="2714620"/>
            <a:ext cx="3786214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00562" y="2500306"/>
            <a:ext cx="4500594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000892" y="3714752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571604" y="3571876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>
            <a:hlinkClick r:id="rId2" action="ppaction://hlinksldjump"/>
          </p:cNvPr>
          <p:cNvSpPr/>
          <p:nvPr/>
        </p:nvSpPr>
        <p:spPr>
          <a:xfrm>
            <a:off x="142844" y="635793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нак запрета 19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/>
      <p:bldP spid="7" grpId="0"/>
      <p:bldP spid="8" grpId="0"/>
      <p:bldP spid="10" grpId="0" animBg="1"/>
      <p:bldP spid="11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Курсовi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214554"/>
            <a:ext cx="6829444" cy="4929222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закрiплення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одержаних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студентами за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комплексного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вирiшення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конкретного фазового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проектiв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робiт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повинна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дисциплiни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тiсно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потребами конкретного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28596" y="6000768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нак запрета 4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атестацiя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071678"/>
            <a:ext cx="6686568" cy="4268799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атестацiя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здiйснюється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екзаменацiйною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квалiфiкацiйною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комiсiею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далi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комiсiя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освiтньому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квалiфiкацiйному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рiвнi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вiдповiдностi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рiвня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освiтньої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пiдготовки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освiтньої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квалiфiкацiйної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характеристики.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28596" y="6000768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нак запрета 4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1143000"/>
          </a:xfrm>
        </p:spPr>
        <p:txBody>
          <a:bodyPr>
            <a:noAutofit/>
          </a:bodyPr>
          <a:lstStyle/>
          <a:p>
            <a:pPr lvl="0" indent="180975" fontAlgn="base">
              <a:spcAft>
                <a:spcPct val="0"/>
              </a:spcAft>
              <a:tabLst>
                <a:tab pos="304800" algn="l"/>
              </a:tabLst>
            </a:pPr>
            <a:r>
              <a:rPr lang="uk-UA" sz="2800" cap="none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Орієнтований розподіл часу на вивчення навчальної дисципліни залежно від їх обсягу</a:t>
            </a:r>
            <a: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357300"/>
          <a:ext cx="8501122" cy="5311025"/>
        </p:xfrm>
        <a:graphic>
          <a:graphicData uri="http://schemas.openxmlformats.org/drawingml/2006/table">
            <a:tbl>
              <a:tblPr/>
              <a:tblGrid>
                <a:gridCol w="1597802"/>
                <a:gridCol w="1597802"/>
                <a:gridCol w="1314857"/>
                <a:gridCol w="834749"/>
                <a:gridCol w="1033193"/>
                <a:gridCol w="1033193"/>
                <a:gridCol w="1089526"/>
              </a:tblGrid>
              <a:tr h="32110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Загальний обсяг дисципліни в кредитах ЕСТ</a:t>
                      </a:r>
                      <a:r>
                        <a:rPr lang="en-US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Загальний обсяг дисципліни, акад. год.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Розподіл часу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Частка самос</a:t>
                      </a:r>
                      <a:r>
                        <a:rPr lang="en-US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тійної роботи, 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Самостій</a:t>
                      </a:r>
                      <a:r>
                        <a:rPr lang="ru-RU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робота в сесійний період, год.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Навантаження в семестровий період, год.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тому числі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</a:t>
                      </a:r>
                      <a:r>
                        <a:rPr lang="en-US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торні заняття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en-US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uk-UA" sz="1800" kern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амос</a:t>
                      </a:r>
                      <a:r>
                        <a:rPr lang="en-US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uk-UA" sz="1800" kern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тійна</a:t>
                      </a:r>
                      <a:r>
                        <a:rPr lang="uk-UA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робота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7620"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uk-UA" sz="1800" kern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285720" y="214290"/>
            <a:ext cx="785818" cy="50006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857364"/>
            <a:ext cx="88394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нак запрета 3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428596" y="6000768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Використана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571612"/>
            <a:ext cx="6829444" cy="4554551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Гадяцький М.В.,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Хлєбнікова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Т.М. Організація навчального процесу в сучасній школі. — Харків: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Веста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2003.</a:t>
            </a:r>
          </a:p>
          <a:p>
            <a:pPr>
              <a:lnSpc>
                <a:spcPct val="150000"/>
              </a:lnSpc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Житник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Б.О. Методичний порадник: форми і методи навчання — Харків: Основа, 2005.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Слєпкань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З.І.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К.:Вища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2005. – 239 с.</a:t>
            </a:r>
          </a:p>
          <a:p>
            <a:endParaRPr lang="ru-RU" dirty="0"/>
          </a:p>
        </p:txBody>
      </p:sp>
      <p:sp>
        <p:nvSpPr>
          <p:cNvPr id="4" name="Знак запрета 3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428596" y="6000768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643050"/>
            <a:ext cx="8286808" cy="4983163"/>
          </a:xfrm>
        </p:spPr>
        <p:txBody>
          <a:bodyPr numCol="2" spcCol="720000">
            <a:normAutofit fontScale="85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Форма навчання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Форми навчання у вищій школі України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Класифікація форм навчання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Роль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  <a:hlinkMouseOver r:id="rId6" action="ppaction://hlinksldjump"/>
              </a:rPr>
              <a:t>лекції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 у вищій школі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Вимоги до лекції у вищій школі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Практичні заняття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Семінарські заняття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Лабораторні роботи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Організація самостійної роботи студентів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Навчальна ділова гра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Контрольні заходи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Курсові проекти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300" dirty="0" smtClean="0"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Державна атестація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600" dirty="0" smtClean="0"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Використана література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5" name="Знак запрета 4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24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6000" dirty="0" smtClean="0"/>
              <a:t>Форма навчання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71604" y="2000240"/>
            <a:ext cx="7115196" cy="4500594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Форма навчання – це спосіб взаємодії вчителя і учнів, у межах якої реалізуються зміст і методи навчання.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занять,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дидактичні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Поширеною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основу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/>
              <a:t>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428596" y="614364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нак запрета 7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78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6248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Форми навчання у вищій школі 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28680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нак запрета 4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85720" y="614364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Класифікація форм навчання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143108" y="1928802"/>
            <a:ext cx="6715172" cy="4714908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У вищій школі поширені різні організаційні форми навчання: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лекція, семінарське, практичне, лабораторне заняття, консультація, екскурсія, експедиція, навчальна конференція, самостійна і науково-дослідна робота студентів, навчальна та виробнича практика, курсова, дипломна робота (проект).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28596" y="6072206"/>
            <a:ext cx="785818" cy="571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нак запрета 4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248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Роль лекції у вищій школі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071934" y="1785926"/>
            <a:ext cx="4857754" cy="4714908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Роль лекції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полягає у передачі системи знань, створенні основи для подальшого засвоєння студентами навчального матеріалу, у цілеспрямованому впливі на формування свідомості студента, залученні його до ідей і методів науки та майбутньої професійної діяльності.</a:t>
            </a:r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786058"/>
            <a:ext cx="3857652" cy="2714644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428596" y="614364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нак запрета 6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1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28600"/>
            <a:ext cx="7072362" cy="1143000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Вимоги до лекції у вищій школі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714488"/>
            <a:ext cx="7143800" cy="4929222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вмотивованість актуальності навчального матеріалу;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науковість та інформативність;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доказовість та аргументованість;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наявність достатньої кількості яскравих і переконливих прикладів;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емоційність форми викладу;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активізація розумової діяльності студентів.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428596" y="614364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нак запрета 5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49291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Практичні заняття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57375"/>
            <a:ext cx="5214938" cy="4572021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Розрізняють власне практичні заняття, лабораторні заняття, семінар у всіх його різновидах, різні навчальні й виробничі практики, зокрема педагогічну практику у школі.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Їх мета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розширити, поглибити та уточнити теоретичні знання, здобуті на лекціях і під час самостійної роботи, забезпечити вироблення навичок і вмінь застосовувати знання для розв’язання практичних і теоретичних завдань.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myze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8221" y="0"/>
            <a:ext cx="4095779" cy="3071834"/>
          </a:xfrm>
          <a:prstGeom prst="rect">
            <a:avLst/>
          </a:prstGeom>
        </p:spPr>
      </p:pic>
      <p:pic>
        <p:nvPicPr>
          <p:cNvPr id="5" name="Рисунок 4" descr="li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429000"/>
            <a:ext cx="3786214" cy="3143252"/>
          </a:xfrm>
          <a:prstGeom prst="rect">
            <a:avLst/>
          </a:prstGeom>
        </p:spPr>
      </p:pic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285720" y="6143644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нак запрета 6">
            <a:hlinkClick r:id="" action="ppaction://hlinkshowjump?jump=endshow"/>
          </p:cNvPr>
          <p:cNvSpPr/>
          <p:nvPr/>
        </p:nvSpPr>
        <p:spPr>
          <a:xfrm>
            <a:off x="214282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28600"/>
            <a:ext cx="6615130" cy="1271574"/>
          </a:xfrm>
        </p:spPr>
        <p:txBody>
          <a:bodyPr>
            <a:normAutofit fontScale="90000"/>
          </a:bodyPr>
          <a:lstStyle/>
          <a:p>
            <a:pPr algn="l"/>
            <a:r>
              <a:rPr lang="uk-UA" sz="5300" dirty="0" smtClean="0">
                <a:latin typeface="Times New Roman" pitchFamily="18" charset="0"/>
                <a:cs typeface="Times New Roman" pitchFamily="18" charset="0"/>
              </a:rPr>
              <a:t>Семінарські заняття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928802"/>
            <a:ext cx="6786610" cy="4643470"/>
          </a:xfrm>
        </p:spPr>
        <p:txBody>
          <a:bodyPr>
            <a:normAutofit lnSpcReduction="1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Семінарське заняття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є формою і методом активної перевірки знань, якому передує самостійне вивчення студентами різних джерел і посібників.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поглиблене вивчення того чи іншого предмета, його методології, формування у студентів найважливіших інтелектуальних умінь і навичок, зокрема вміння аналізувати факти і події, порівнювати, узагальнювати й систематизувати здобуті знання.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28596" y="6072206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нак запрета 4">
            <a:hlinkClick r:id="" action="ppaction://hlinkshowjump?jump=endshow"/>
          </p:cNvPr>
          <p:cNvSpPr/>
          <p:nvPr/>
        </p:nvSpPr>
        <p:spPr>
          <a:xfrm>
            <a:off x="8572528" y="214290"/>
            <a:ext cx="357190" cy="357190"/>
          </a:xfrm>
          <a:prstGeom prst="noSmoking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455</TotalTime>
  <Words>946</Words>
  <Application>Microsoft Office PowerPoint</Application>
  <PresentationFormat>Экран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Mod</vt:lpstr>
      <vt:lpstr>Слайд 1</vt:lpstr>
      <vt:lpstr>План</vt:lpstr>
      <vt:lpstr>Форма навчання</vt:lpstr>
      <vt:lpstr>Форми навчання у вищій школі України</vt:lpstr>
      <vt:lpstr>Класифікація форм навчання</vt:lpstr>
      <vt:lpstr>Роль лекції у вищій школі</vt:lpstr>
      <vt:lpstr>Вимоги до лекції у вищій школі</vt:lpstr>
      <vt:lpstr>Практичні заняття</vt:lpstr>
      <vt:lpstr>Семінарські заняття</vt:lpstr>
      <vt:lpstr>Лабораторні роботи</vt:lpstr>
      <vt:lpstr>Організація самостійної роботи студентів</vt:lpstr>
      <vt:lpstr>Навчальна ділова гра</vt:lpstr>
      <vt:lpstr>Ділова гра “Брейн-ринг” серед студентів ВНЗ м. Києва</vt:lpstr>
      <vt:lpstr>Контрольнi заходи</vt:lpstr>
      <vt:lpstr> Курсовi проекти (роботи)</vt:lpstr>
      <vt:lpstr>Державна атестацiя студента</vt:lpstr>
      <vt:lpstr>Орієнтований розподіл часу на вивчення навчальної дисципліни залежно від їх обсягу  </vt:lpstr>
      <vt:lpstr>Висновок</vt:lpstr>
      <vt:lpstr>Використана література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asus</cp:lastModifiedBy>
  <cp:revision>48</cp:revision>
  <dcterms:created xsi:type="dcterms:W3CDTF">2012-01-11T20:22:52Z</dcterms:created>
  <dcterms:modified xsi:type="dcterms:W3CDTF">2018-05-14T08:00:15Z</dcterms:modified>
</cp:coreProperties>
</file>