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2" d="100"/>
          <a:sy n="82" d="100"/>
        </p:scale>
        <p:origin x="2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C750-649A-442D-A6A9-A34FC1DA0257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8CDD-C66F-4144-9CE7-436E409AC3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457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C750-649A-442D-A6A9-A34FC1DA0257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8CDD-C66F-4144-9CE7-436E409AC3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377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C750-649A-442D-A6A9-A34FC1DA0257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8CDD-C66F-4144-9CE7-436E409AC3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13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C750-649A-442D-A6A9-A34FC1DA0257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8CDD-C66F-4144-9CE7-436E409AC3DE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7572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C750-649A-442D-A6A9-A34FC1DA0257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8CDD-C66F-4144-9CE7-436E409AC3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986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C750-649A-442D-A6A9-A34FC1DA0257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8CDD-C66F-4144-9CE7-436E409AC3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2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C750-649A-442D-A6A9-A34FC1DA0257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8CDD-C66F-4144-9CE7-436E409AC3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3783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C750-649A-442D-A6A9-A34FC1DA0257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8CDD-C66F-4144-9CE7-436E409AC3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5726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C750-649A-442D-A6A9-A34FC1DA0257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8CDD-C66F-4144-9CE7-436E409AC3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509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C750-649A-442D-A6A9-A34FC1DA0257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8CDD-C66F-4144-9CE7-436E409AC3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8463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C750-649A-442D-A6A9-A34FC1DA0257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8CDD-C66F-4144-9CE7-436E409AC3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26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C750-649A-442D-A6A9-A34FC1DA0257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8CDD-C66F-4144-9CE7-436E409AC3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474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C750-649A-442D-A6A9-A34FC1DA0257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8CDD-C66F-4144-9CE7-436E409AC3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2293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C750-649A-442D-A6A9-A34FC1DA0257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8CDD-C66F-4144-9CE7-436E409AC3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933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C750-649A-442D-A6A9-A34FC1DA0257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8CDD-C66F-4144-9CE7-436E409AC3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133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C750-649A-442D-A6A9-A34FC1DA0257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8CDD-C66F-4144-9CE7-436E409AC3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971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C750-649A-442D-A6A9-A34FC1DA0257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8CDD-C66F-4144-9CE7-436E409AC3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551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AC750-649A-442D-A6A9-A34FC1DA0257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08CDD-C66F-4144-9CE7-436E409AC3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2512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61487" y="1758971"/>
            <a:ext cx="9001462" cy="2387600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ПорівняЛЬНА</a:t>
            </a:r>
            <a:r>
              <a:rPr lang="uk-UA" dirty="0" smtClean="0"/>
              <a:t> ХАРАКТЕРИСТИКА СИСТЕМ ВИЩОЇ ОСВІТИ В </a:t>
            </a:r>
            <a:r>
              <a:rPr lang="uk-UA" dirty="0" err="1" smtClean="0"/>
              <a:t>італії</a:t>
            </a:r>
            <a:r>
              <a:rPr lang="uk-UA" dirty="0" smtClean="0"/>
              <a:t> ТА </a:t>
            </a:r>
            <a:r>
              <a:rPr lang="uk-UA" dirty="0" err="1" smtClean="0"/>
              <a:t>сша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50374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659" y="811274"/>
            <a:ext cx="10353762" cy="2707430"/>
          </a:xfrm>
        </p:spPr>
        <p:txBody>
          <a:bodyPr/>
          <a:lstStyle/>
          <a:p>
            <a:r>
              <a:rPr lang="uk-UA" dirty="0">
                <a:effectLst/>
              </a:rPr>
              <a:t>Італія - це колиска європейської освіти. Перші в Європі університети з'явилися саме тут в </a:t>
            </a:r>
            <a:r>
              <a:rPr lang="en-US" dirty="0">
                <a:effectLst/>
              </a:rPr>
              <a:t>XI </a:t>
            </a:r>
            <a:r>
              <a:rPr lang="uk-UA" dirty="0">
                <a:effectLst/>
              </a:rPr>
              <a:t>столітті, згодом, за їхнім прикладом, утворилися Оксфорд (</a:t>
            </a:r>
            <a:r>
              <a:rPr lang="en-US" dirty="0">
                <a:effectLst/>
              </a:rPr>
              <a:t>XII </a:t>
            </a:r>
            <a:r>
              <a:rPr lang="uk-UA" dirty="0">
                <a:effectLst/>
              </a:rPr>
              <a:t>століття), Кембридж, </a:t>
            </a:r>
            <a:r>
              <a:rPr lang="uk-UA" dirty="0" err="1">
                <a:effectLst/>
              </a:rPr>
              <a:t>Сорбонна</a:t>
            </a:r>
            <a:r>
              <a:rPr lang="uk-UA" dirty="0">
                <a:effectLst/>
              </a:rPr>
              <a:t> (</a:t>
            </a:r>
            <a:r>
              <a:rPr lang="en-US" dirty="0">
                <a:effectLst/>
              </a:rPr>
              <a:t>XIII </a:t>
            </a:r>
            <a:r>
              <a:rPr lang="uk-UA" dirty="0">
                <a:effectLst/>
              </a:rPr>
              <a:t>століття). У Середньовіччі ті, хто бажав стати добрими правознавцями, неодмінно приїжджали в університет Болоньї. Кращих у Європі лікарів випускав університет в </a:t>
            </a:r>
            <a:r>
              <a:rPr lang="uk-UA" dirty="0" err="1">
                <a:effectLst/>
              </a:rPr>
              <a:t>Салерно</a:t>
            </a:r>
            <a:r>
              <a:rPr lang="uk-UA" dirty="0">
                <a:effectLst/>
              </a:rPr>
              <a:t>. В Італії одержували освіту великі художники, скульптори, письменники, композитори. 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77" y="3102014"/>
            <a:ext cx="5926084" cy="365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94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2221" y="626079"/>
            <a:ext cx="10353762" cy="4131116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C</a:t>
            </a:r>
            <a:r>
              <a:rPr lang="uk-UA" dirty="0" err="1">
                <a:effectLst/>
              </a:rPr>
              <a:t>истема</a:t>
            </a:r>
            <a:r>
              <a:rPr lang="uk-UA" dirty="0">
                <a:effectLst/>
              </a:rPr>
              <a:t> вищої освіти З років. Вища освіта Італії представлена університетами, технічними університетами, університетськими коледжами та академіями. Перший ступінь вищої освіти - </a:t>
            </a:r>
            <a:r>
              <a:rPr lang="en-US" dirty="0">
                <a:effectLst/>
              </a:rPr>
              <a:t>CDU (</a:t>
            </a:r>
            <a:r>
              <a:rPr lang="en-US" dirty="0" err="1">
                <a:effectLst/>
              </a:rPr>
              <a:t>Corsi</a:t>
            </a:r>
            <a:r>
              <a:rPr lang="en-US" dirty="0">
                <a:effectLst/>
              </a:rPr>
              <a:t> di Diploma </a:t>
            </a:r>
            <a:r>
              <a:rPr lang="en-US" dirty="0" err="1">
                <a:effectLst/>
              </a:rPr>
              <a:t>Universitario</a:t>
            </a:r>
            <a:r>
              <a:rPr lang="en-US" dirty="0">
                <a:effectLst/>
              </a:rPr>
              <a:t>) - </a:t>
            </a:r>
            <a:r>
              <a:rPr lang="uk-UA" dirty="0">
                <a:effectLst/>
              </a:rPr>
              <a:t>аналог ступеня бакалавра. Навчання триває 3 роки і складається з обов'язкових і додаткових предметів та практики. Другий ступінь вищої освіти - </a:t>
            </a:r>
            <a:r>
              <a:rPr lang="en-US" dirty="0">
                <a:effectLst/>
              </a:rPr>
              <a:t>CL (</a:t>
            </a:r>
            <a:r>
              <a:rPr lang="en-US" dirty="0" err="1">
                <a:effectLst/>
              </a:rPr>
              <a:t>Corsi</a:t>
            </a:r>
            <a:r>
              <a:rPr lang="en-US" dirty="0">
                <a:effectLst/>
              </a:rPr>
              <a:t> di </a:t>
            </a:r>
            <a:r>
              <a:rPr lang="en-US" dirty="0" err="1">
                <a:effectLst/>
              </a:rPr>
              <a:t>Laurea</a:t>
            </a:r>
            <a:r>
              <a:rPr lang="en-US" dirty="0">
                <a:effectLst/>
              </a:rPr>
              <a:t>). </a:t>
            </a:r>
            <a:r>
              <a:rPr lang="uk-UA" dirty="0">
                <a:effectLst/>
              </a:rPr>
              <a:t>Триває від 4 до 5 років, залежно від спеціальності. Медицину і фармацевтику вивчають 6 років. Третій ступінь вищої освіти - </a:t>
            </a:r>
            <a:r>
              <a:rPr lang="en-US" dirty="0" err="1">
                <a:effectLst/>
              </a:rPr>
              <a:t>Corsi</a:t>
            </a:r>
            <a:r>
              <a:rPr lang="en-US" dirty="0">
                <a:effectLst/>
              </a:rPr>
              <a:t> di </a:t>
            </a:r>
            <a:r>
              <a:rPr lang="en-US" dirty="0" err="1">
                <a:effectLst/>
              </a:rPr>
              <a:t>Dottorato</a:t>
            </a:r>
            <a:r>
              <a:rPr lang="en-US" dirty="0">
                <a:effectLst/>
              </a:rPr>
              <a:t> di </a:t>
            </a:r>
            <a:r>
              <a:rPr lang="en-US" dirty="0" err="1">
                <a:effectLst/>
              </a:rPr>
              <a:t>Ricerca</a:t>
            </a:r>
            <a:r>
              <a:rPr lang="en-US" dirty="0">
                <a:effectLst/>
              </a:rPr>
              <a:t>, DR </a:t>
            </a:r>
            <a:r>
              <a:rPr lang="uk-UA" dirty="0">
                <a:effectLst/>
              </a:rPr>
              <a:t>і </a:t>
            </a:r>
            <a:r>
              <a:rPr lang="en-US" dirty="0" err="1">
                <a:effectLst/>
              </a:rPr>
              <a:t>Corsi</a:t>
            </a:r>
            <a:r>
              <a:rPr lang="en-US" dirty="0">
                <a:effectLst/>
              </a:rPr>
              <a:t> di </a:t>
            </a:r>
            <a:r>
              <a:rPr lang="en-US" dirty="0" err="1">
                <a:effectLst/>
              </a:rPr>
              <a:t>Perfezionamento</a:t>
            </a:r>
            <a:r>
              <a:rPr lang="en-US" dirty="0">
                <a:effectLst/>
              </a:rPr>
              <a:t> - </a:t>
            </a:r>
            <a:r>
              <a:rPr lang="uk-UA" dirty="0">
                <a:effectLst/>
              </a:rPr>
              <a:t>дослідницькі докторські програми та курси післядипломної спеціалізації, або професійної майстерності. Її можна пройти як в Університетах, так і в спеціалізованих навчальних закладах - </a:t>
            </a:r>
            <a:r>
              <a:rPr lang="en-US" dirty="0" err="1">
                <a:effectLst/>
              </a:rPr>
              <a:t>Scuole</a:t>
            </a:r>
            <a:r>
              <a:rPr lang="en-US" dirty="0">
                <a:effectLst/>
              </a:rPr>
              <a:t> di </a:t>
            </a:r>
            <a:r>
              <a:rPr lang="en-US" dirty="0" err="1">
                <a:effectLst/>
              </a:rPr>
              <a:t>Specializzazione</a:t>
            </a:r>
            <a:r>
              <a:rPr lang="en-US" dirty="0">
                <a:effectLst/>
              </a:rPr>
              <a:t>. </a:t>
            </a:r>
            <a:r>
              <a:rPr lang="uk-UA" dirty="0">
                <a:effectLst/>
              </a:rPr>
              <a:t>Після закінчення видається диплом спеціаліста або ступінь доктора.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4563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623" y="707102"/>
            <a:ext cx="10353762" cy="3695136"/>
          </a:xfrm>
        </p:spPr>
        <p:txBody>
          <a:bodyPr/>
          <a:lstStyle/>
          <a:p>
            <a:r>
              <a:rPr lang="uk-UA" dirty="0">
                <a:effectLst/>
              </a:rPr>
              <a:t>ОСВІТА В УНІВЕРСИТЕТІ В даний час сектор університетської освіти складається з 83 університетів, в тому числі: 58 державних університетів (</a:t>
            </a:r>
            <a:r>
              <a:rPr lang="en-US" dirty="0" err="1">
                <a:effectLst/>
              </a:rPr>
              <a:t>Universitastatali</a:t>
            </a:r>
            <a:r>
              <a:rPr lang="en-US" dirty="0">
                <a:effectLst/>
              </a:rPr>
              <a:t>); 17 </a:t>
            </a:r>
            <a:r>
              <a:rPr lang="uk-UA" dirty="0">
                <a:effectLst/>
              </a:rPr>
              <a:t>недержавних університетів(акредитованих на державному рівні) (</a:t>
            </a:r>
            <a:r>
              <a:rPr lang="en-US" dirty="0" err="1">
                <a:effectLst/>
              </a:rPr>
              <a:t>Universitanonstatali,legal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mentericonosciute</a:t>
            </a:r>
            <a:r>
              <a:rPr lang="en-US" dirty="0">
                <a:effectLst/>
              </a:rPr>
              <a:t>); 2 </a:t>
            </a:r>
            <a:r>
              <a:rPr lang="uk-UA" dirty="0">
                <a:effectLst/>
              </a:rPr>
              <a:t>університети для іноземних студентів (</a:t>
            </a:r>
            <a:r>
              <a:rPr lang="en-US" dirty="0" err="1">
                <a:effectLst/>
              </a:rPr>
              <a:t>Universitaper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Stranieri</a:t>
            </a:r>
            <a:r>
              <a:rPr lang="en-US" dirty="0">
                <a:effectLst/>
              </a:rPr>
              <a:t>); 3 </a:t>
            </a:r>
            <a:r>
              <a:rPr lang="uk-UA" dirty="0">
                <a:effectLst/>
              </a:rPr>
              <a:t>вищі школи, що спеціалізуються на післядипломному навчанні (</a:t>
            </a:r>
            <a:r>
              <a:rPr lang="en-US" dirty="0" err="1">
                <a:effectLst/>
              </a:rPr>
              <a:t>ScuoleSuperiori</a:t>
            </a:r>
            <a:r>
              <a:rPr lang="en-US" dirty="0">
                <a:effectLst/>
              </a:rPr>
              <a:t>); 3 </a:t>
            </a:r>
            <a:r>
              <a:rPr lang="uk-UA" dirty="0">
                <a:effectLst/>
              </a:rPr>
              <a:t>політехнічних університети (</a:t>
            </a:r>
            <a:r>
              <a:rPr lang="en-US" dirty="0" err="1">
                <a:effectLst/>
              </a:rPr>
              <a:t>Politecnici</a:t>
            </a:r>
            <a:r>
              <a:rPr lang="en-US" dirty="0">
                <a:effectLst/>
              </a:rPr>
              <a:t>). 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12" y="3020800"/>
            <a:ext cx="7288192" cy="373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0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898967"/>
            <a:ext cx="10353761" cy="1326321"/>
          </a:xfrm>
        </p:spPr>
        <p:txBody>
          <a:bodyPr/>
          <a:lstStyle/>
          <a:p>
            <a:r>
              <a:rPr lang="ru-RU" b="0" i="1" dirty="0">
                <a:effectLst/>
              </a:rPr>
              <a:t>Система </a:t>
            </a:r>
            <a:r>
              <a:rPr lang="ru-RU" b="0" i="1" dirty="0" err="1">
                <a:effectLst/>
              </a:rPr>
              <a:t>освіти</a:t>
            </a:r>
            <a:r>
              <a:rPr lang="ru-RU" b="0" i="1" dirty="0">
                <a:effectLst/>
              </a:rPr>
              <a:t> </a:t>
            </a:r>
            <a:r>
              <a:rPr lang="ru-RU" b="0" i="1" dirty="0" err="1">
                <a:effectLst/>
              </a:rPr>
              <a:t>Сполучених</a:t>
            </a:r>
            <a:r>
              <a:rPr lang="ru-RU" b="0" i="1" dirty="0">
                <a:effectLst/>
              </a:rPr>
              <a:t> </a:t>
            </a:r>
            <a:r>
              <a:rPr lang="ru-RU" b="0" i="1" dirty="0" err="1">
                <a:effectLst/>
              </a:rPr>
              <a:t>Штатів</a:t>
            </a:r>
            <a:r>
              <a:rPr lang="ru-RU" b="0" i="1" dirty="0">
                <a:effectLst/>
              </a:rPr>
              <a:t> Америки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451" y="2420154"/>
            <a:ext cx="9098306" cy="3679704"/>
          </a:xfrm>
        </p:spPr>
        <p:txBody>
          <a:bodyPr>
            <a:normAutofit/>
          </a:bodyPr>
          <a:lstStyle/>
          <a:p>
            <a:r>
              <a:rPr lang="uk-UA" sz="2800" i="1" dirty="0">
                <a:effectLst/>
              </a:rPr>
              <a:t>Обов’язкова освіта у Сполучених Штатах розпочинається з 6 років, триває 12 років і має за побудовою різні варіанти: 8 +4, 6 + 3 + 3, 6 + 6 років. Найчастіше це другий варіант з послідовним вільним переходом між початковою, середньою і вищою школою. Батьки можуть обрати безоплатні державні школи чи приватні.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9493696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474" y="644323"/>
            <a:ext cx="6482428" cy="860385"/>
          </a:xfrm>
        </p:spPr>
        <p:txBody>
          <a:bodyPr/>
          <a:lstStyle/>
          <a:p>
            <a:r>
              <a:rPr lang="uk-UA" dirty="0" smtClean="0"/>
              <a:t>Вища освіта в </a:t>
            </a:r>
            <a:r>
              <a:rPr lang="uk-UA" dirty="0" err="1" smtClean="0"/>
              <a:t>сша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59051"/>
            <a:ext cx="10353762" cy="4478356"/>
          </a:xfrm>
        </p:spPr>
        <p:txBody>
          <a:bodyPr>
            <a:normAutofit fontScale="92500" lnSpcReduction="10000"/>
          </a:bodyPr>
          <a:lstStyle/>
          <a:p>
            <a:r>
              <a:rPr lang="uk-UA" i="1" dirty="0">
                <a:effectLst/>
              </a:rPr>
              <a:t>Особливості вищих навчальних закладів США Американські закони визначають, що незалежно від підпорядкування всі ВНЗ вважаються автономними об’єднаннями під наглядом усього суспільства (федерального уряду і урядів штатів ) й фактичним керівництвом органів що складаються з представників наукової громадськості, місцевої влади, підприємницьких і фінансових кіл, професорів, відомих громадян з дипломами даного ВНЗ. Вироблена ними стратегія розвитку закладу реалізується затвердженим наглядовою радою президентом закладу та його адміністративною командою. У кожному штаті за сторіччя сформувалася власна структура координації діяльності розташованих на його території ВНЗ і відбулося встановлення спільних «правил гри і вимог» (стандарти з прийому і програми, форми звітності й перевірок, рівні фінансового забезпечення тощо). Усі численні громадські організації разом формують Американську раду з освіти, завданням якої є представлення загальних інтересів і потреб системи освіти й мільйонів її учасників перед федеральним урядом і президентом.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553" y="161162"/>
            <a:ext cx="3029333" cy="239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10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451" y="1725674"/>
            <a:ext cx="10353762" cy="3695136"/>
          </a:xfrm>
        </p:spPr>
        <p:txBody>
          <a:bodyPr>
            <a:normAutofit fontScale="92500" lnSpcReduction="10000"/>
          </a:bodyPr>
          <a:lstStyle/>
          <a:p>
            <a:r>
              <a:rPr lang="uk-UA" i="1" dirty="0">
                <a:effectLst/>
              </a:rPr>
              <a:t>Доступність Американська вища освіта належить до відкритих, бо створює досить сприятливі умови для вступу у ВНЗ тим, хто виявив бодай середнє бажання продовжити навчання після середньої школи Зарахування залежить від політики ВНЗ, який має право вирішити, чи приймати усіх абітурієнтів з дипломами, чи застосовувати вид селекції. Якщо заклад користуються підвищеною популярністю, селекція буває досить жорсткою і комбінує врахування результатів вивчення профільних предметів у школі з т тестом на перевірку рівня шкільних знань.   Під час зарахування, крім результатів тестів, враховується багато інших параметрів: результати співбесіди, рекомендації шкіл і вчителів, успіхи кандидата у позаурочній діяльності (спорт, гуманітарна робота, мистецькі захоплення і досягнення тощо), соціальне походження і забезпеченість, склад сім’ї, приналежність до </a:t>
            </a:r>
            <a:r>
              <a:rPr lang="uk-UA" i="1" dirty="0" err="1">
                <a:effectLst/>
              </a:rPr>
              <a:t>дефаворизованих</a:t>
            </a:r>
            <a:r>
              <a:rPr lang="uk-UA" i="1" dirty="0">
                <a:effectLst/>
              </a:rPr>
              <a:t> груп суспільства тощо.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12521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263" y="0"/>
            <a:ext cx="7616747" cy="1068729"/>
          </a:xfrm>
        </p:spPr>
        <p:txBody>
          <a:bodyPr/>
          <a:lstStyle/>
          <a:p>
            <a:r>
              <a:rPr lang="uk-UA" b="0" i="1" dirty="0">
                <a:effectLst/>
              </a:rPr>
              <a:t>НАВЧАННЯ СТУДЕНТІВ-ІНОЗЕМЦІВ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01426"/>
            <a:ext cx="10353762" cy="4501506"/>
          </a:xfrm>
        </p:spPr>
        <p:txBody>
          <a:bodyPr>
            <a:normAutofit/>
          </a:bodyPr>
          <a:lstStyle/>
          <a:p>
            <a:r>
              <a:rPr lang="uk-UA" i="1" dirty="0">
                <a:effectLst/>
              </a:rPr>
              <a:t>Вища освіта США належить до </a:t>
            </a:r>
            <a:r>
              <a:rPr lang="uk-UA" i="1" dirty="0" err="1">
                <a:effectLst/>
              </a:rPr>
              <a:t>найвідкритіших</a:t>
            </a:r>
            <a:r>
              <a:rPr lang="uk-UA" i="1" dirty="0">
                <a:effectLst/>
              </a:rPr>
              <a:t> для іноземців, хоч вартість її досить висока. Країна вже багато років утримує світове лідерство як за розміром контингенту студентів-іноземців (але не за їх відсотком серед усіх студентів), так і за кількістю країн, з яких вони прибувають</a:t>
            </a:r>
            <a:r>
              <a:rPr lang="uk-UA" i="1" dirty="0" smtClean="0">
                <a:effectLst/>
              </a:rPr>
              <a:t>.</a:t>
            </a:r>
            <a:br>
              <a:rPr lang="uk-UA" i="1" dirty="0" smtClean="0">
                <a:effectLst/>
              </a:rPr>
            </a:br>
            <a:r>
              <a:rPr lang="ru-RU" i="1" dirty="0">
                <a:effectLst/>
              </a:rPr>
              <a:t>Для </a:t>
            </a:r>
            <a:r>
              <a:rPr lang="ru-RU" i="1" dirty="0" err="1">
                <a:effectLst/>
              </a:rPr>
              <a:t>навчання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досить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виконати</a:t>
            </a:r>
            <a:r>
              <a:rPr lang="ru-RU" i="1" dirty="0">
                <a:effectLst/>
              </a:rPr>
              <a:t> три </a:t>
            </a:r>
            <a:r>
              <a:rPr lang="ru-RU" i="1" dirty="0" err="1">
                <a:effectLst/>
              </a:rPr>
              <a:t>попередні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умови</a:t>
            </a:r>
            <a:r>
              <a:rPr lang="ru-RU" i="1" dirty="0" smtClean="0">
                <a:effectLst/>
              </a:rPr>
              <a:t>:</a:t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>-</a:t>
            </a:r>
            <a:r>
              <a:rPr lang="uk-UA" i="1" dirty="0">
                <a:effectLst/>
              </a:rPr>
              <a:t>засвідчити володіння мовою і скласти відомий тест на знання англійської як іноземної (</a:t>
            </a:r>
            <a:r>
              <a:rPr lang="en-US" i="1" dirty="0">
                <a:effectLst/>
              </a:rPr>
              <a:t>TEFL) </a:t>
            </a:r>
            <a:r>
              <a:rPr lang="uk-UA" i="1" dirty="0">
                <a:effectLst/>
              </a:rPr>
              <a:t>з оцінкою понад 500 чи якийсь інший еквівалентний </a:t>
            </a:r>
            <a:r>
              <a:rPr lang="uk-UA" i="1" dirty="0" err="1">
                <a:effectLst/>
              </a:rPr>
              <a:t>мовний</a:t>
            </a:r>
            <a:r>
              <a:rPr lang="uk-UA" i="1" dirty="0">
                <a:effectLst/>
              </a:rPr>
              <a:t> тест</a:t>
            </a:r>
            <a:r>
              <a:rPr lang="uk-UA" i="1" dirty="0" smtClean="0">
                <a:effectLst/>
              </a:rPr>
              <a:t>;</a:t>
            </a:r>
            <a:br>
              <a:rPr lang="uk-UA" i="1" dirty="0" smtClean="0">
                <a:effectLst/>
              </a:rPr>
            </a:br>
            <a:r>
              <a:rPr lang="uk-UA" i="1" dirty="0" smtClean="0">
                <a:effectLst/>
              </a:rPr>
              <a:t>-</a:t>
            </a:r>
            <a:r>
              <a:rPr lang="ru-RU" i="1" dirty="0" err="1">
                <a:effectLst/>
              </a:rPr>
              <a:t>мати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атестат</a:t>
            </a:r>
            <a:r>
              <a:rPr lang="ru-RU" i="1" dirty="0">
                <a:effectLst/>
              </a:rPr>
              <a:t> про </a:t>
            </a:r>
            <a:r>
              <a:rPr lang="ru-RU" i="1" dirty="0" err="1">
                <a:effectLst/>
              </a:rPr>
              <a:t>закінчення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середньої</a:t>
            </a:r>
            <a:r>
              <a:rPr lang="ru-RU" i="1" dirty="0">
                <a:effectLst/>
              </a:rPr>
              <a:t> 12-річної </a:t>
            </a:r>
            <a:r>
              <a:rPr lang="ru-RU" i="1" dirty="0" err="1">
                <a:effectLst/>
              </a:rPr>
              <a:t>чи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іншої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освіти</a:t>
            </a:r>
            <a:r>
              <a:rPr lang="ru-RU" i="1" dirty="0">
                <a:effectLst/>
              </a:rPr>
              <a:t>, яку б </a:t>
            </a:r>
            <a:r>
              <a:rPr lang="ru-RU" i="1" dirty="0" err="1">
                <a:effectLst/>
              </a:rPr>
              <a:t>американський</a:t>
            </a:r>
            <a:r>
              <a:rPr lang="ru-RU" i="1" dirty="0">
                <a:effectLst/>
              </a:rPr>
              <a:t> ВЗО </a:t>
            </a:r>
            <a:r>
              <a:rPr lang="ru-RU" i="1" dirty="0" err="1">
                <a:effectLst/>
              </a:rPr>
              <a:t>захотів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визнати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еквівалентним</a:t>
            </a:r>
            <a:r>
              <a:rPr lang="ru-RU" i="1" dirty="0">
                <a:effectLst/>
              </a:rPr>
              <a:t> до </a:t>
            </a:r>
            <a:r>
              <a:rPr lang="ru-RU" i="1" dirty="0" err="1">
                <a:effectLst/>
              </a:rPr>
              <a:t>національного</a:t>
            </a:r>
            <a:r>
              <a:rPr lang="ru-RU" i="1" dirty="0">
                <a:effectLst/>
              </a:rPr>
              <a:t> диплома за </a:t>
            </a:r>
            <a:r>
              <a:rPr lang="ru-RU" i="1" dirty="0" err="1">
                <a:effectLst/>
              </a:rPr>
              <a:t>старшу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середню</a:t>
            </a:r>
            <a:r>
              <a:rPr lang="ru-RU" i="1" dirty="0">
                <a:effectLst/>
              </a:rPr>
              <a:t> школу</a:t>
            </a:r>
            <a:r>
              <a:rPr lang="ru-RU" i="1" dirty="0" smtClean="0">
                <a:effectLst/>
              </a:rPr>
              <a:t>;</a:t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>-</a:t>
            </a:r>
            <a:r>
              <a:rPr lang="ru-RU" i="1" dirty="0" err="1">
                <a:effectLst/>
              </a:rPr>
              <a:t>заплатити</a:t>
            </a:r>
            <a:r>
              <a:rPr lang="ru-RU" i="1" dirty="0">
                <a:effectLst/>
              </a:rPr>
              <a:t> за </a:t>
            </a:r>
            <a:r>
              <a:rPr lang="ru-RU" i="1" dirty="0" err="1">
                <a:effectLst/>
              </a:rPr>
              <a:t>навчання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або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отримати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фінансову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допомогу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від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американських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чи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інших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спонсорів</a:t>
            </a:r>
            <a:r>
              <a:rPr lang="ru-RU" i="1" dirty="0">
                <a:effectLst/>
              </a:rPr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52" y="4950427"/>
            <a:ext cx="2696420" cy="179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28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221" y="2554147"/>
            <a:ext cx="10353761" cy="1326321"/>
          </a:xfrm>
        </p:spPr>
        <p:txBody>
          <a:bodyPr>
            <a:normAutofit/>
          </a:bodyPr>
          <a:lstStyle/>
          <a:p>
            <a:r>
              <a:rPr lang="uk-UA" sz="6000" dirty="0" smtClean="0"/>
              <a:t>ДЯКУЮ ЗА УВАГУ!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919952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21</TotalTime>
  <Words>632</Words>
  <Application>Microsoft Office PowerPoint</Application>
  <PresentationFormat>Широкоэкранный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Bookman Old Style</vt:lpstr>
      <vt:lpstr>Rockwell</vt:lpstr>
      <vt:lpstr>Damask</vt:lpstr>
      <vt:lpstr>ПорівняЛЬНА ХАРАКТЕРИСТИКА СИСТЕМ ВИЩОЇ ОСВІТИ В італії ТА сша</vt:lpstr>
      <vt:lpstr>Презентация PowerPoint</vt:lpstr>
      <vt:lpstr>Презентация PowerPoint</vt:lpstr>
      <vt:lpstr>Презентация PowerPoint</vt:lpstr>
      <vt:lpstr>Система освіти Сполучених Штатів Америки</vt:lpstr>
      <vt:lpstr>Вища освіта в сша</vt:lpstr>
      <vt:lpstr>Презентация PowerPoint</vt:lpstr>
      <vt:lpstr>НАВЧАННЯ СТУДЕНТІВ-ІНОЗЕМЦІВ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ПорівняЛЬНА ХАРАКТЕРИСТИКА СИСТЕМ ВИЩОЇ ОСВІТИ В США ТА В ІТАЛІЇ</dc:title>
  <dc:creator>vaniadx777@gmail.com</dc:creator>
  <cp:lastModifiedBy>vaniadx777@gmail.com</cp:lastModifiedBy>
  <cp:revision>3</cp:revision>
  <dcterms:created xsi:type="dcterms:W3CDTF">2018-12-04T17:06:27Z</dcterms:created>
  <dcterms:modified xsi:type="dcterms:W3CDTF">2018-12-04T17:27:30Z</dcterms:modified>
</cp:coreProperties>
</file>