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713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610" autoAdjust="0"/>
    <p:restoredTop sz="95596" autoAdjust="0"/>
  </p:normalViewPr>
  <p:slideViewPr>
    <p:cSldViewPr>
      <p:cViewPr>
        <p:scale>
          <a:sx n="50" d="100"/>
          <a:sy n="50" d="100"/>
        </p:scale>
        <p:origin x="-162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D9EAF2-8FBB-482B-B397-BA394DCC9EE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55680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7E01E2-1053-4DB6-843E-C9F04E507341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65150"/>
            <a:ext cx="76200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311275"/>
            <a:ext cx="7620000" cy="441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96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19075"/>
            <a:ext cx="2181225" cy="5495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8125" y="219075"/>
            <a:ext cx="6391275" cy="5495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52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03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8423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07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4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10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78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470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263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219075"/>
            <a:ext cx="87249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altLang="ru-RU" dirty="0" smtClean="0"/>
              <a:t>«Вища </a:t>
            </a:r>
            <a:r>
              <a:rPr lang="uk-UA" altLang="ru-RU" smtClean="0"/>
              <a:t>освіта </a:t>
            </a:r>
            <a:r>
              <a:rPr lang="uk-UA" altLang="ru-RU" smtClean="0"/>
              <a:t>в </a:t>
            </a:r>
            <a:r>
              <a:rPr lang="uk-UA" altLang="ru-RU" dirty="0" smtClean="0"/>
              <a:t>Канаді»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5" y="219075"/>
            <a:ext cx="4967089" cy="6450285"/>
          </a:xfrm>
        </p:spPr>
        <p:txBody>
          <a:bodyPr/>
          <a:lstStyle/>
          <a:p>
            <a:r>
              <a:rPr lang="ru-RU" sz="2000" b="1" dirty="0" err="1" smtClean="0"/>
              <a:t>Вища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освіта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Канади</a:t>
            </a:r>
            <a:r>
              <a:rPr lang="ru-RU" sz="2000" b="1" dirty="0" smtClean="0"/>
              <a:t>  </a:t>
            </a:r>
            <a:r>
              <a:rPr lang="ru-RU" sz="2000" dirty="0" smtClean="0"/>
              <a:t>представлена </a:t>
            </a:r>
            <a:r>
              <a:rPr lang="ru-RU" sz="2000" dirty="0" err="1" smtClean="0"/>
              <a:t>університетами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коледжами</a:t>
            </a:r>
            <a:r>
              <a:rPr lang="ru-RU" sz="2000" dirty="0" smtClean="0"/>
              <a:t>. </a:t>
            </a:r>
            <a:r>
              <a:rPr lang="ru-RU" sz="2000" dirty="0" err="1" smtClean="0"/>
              <a:t>Перші</a:t>
            </a:r>
            <a:r>
              <a:rPr lang="ru-RU" sz="2000" dirty="0" smtClean="0"/>
              <a:t> </a:t>
            </a:r>
            <a:r>
              <a:rPr lang="ru-RU" sz="2000" dirty="0" err="1" smtClean="0"/>
              <a:t>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науковий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ступінь</a:t>
            </a:r>
            <a:r>
              <a:rPr lang="ru-RU" sz="2000" dirty="0" smtClean="0"/>
              <a:t>, </a:t>
            </a:r>
            <a:r>
              <a:rPr lang="ru-RU" sz="2000" dirty="0" err="1" smtClean="0"/>
              <a:t>другі</a:t>
            </a:r>
            <a:r>
              <a:rPr lang="ru-RU" sz="2000" dirty="0" smtClean="0"/>
              <a:t> – диплом про </a:t>
            </a:r>
            <a:r>
              <a:rPr lang="ru-RU" sz="2000" dirty="0" err="1" smtClean="0"/>
              <a:t>присвоєння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спеціальності</a:t>
            </a:r>
            <a:r>
              <a:rPr lang="ru-RU" sz="2000" dirty="0" smtClean="0"/>
              <a:t>. </a:t>
            </a:r>
            <a:r>
              <a:rPr lang="ru-RU" sz="2000" dirty="0" err="1" smtClean="0"/>
              <a:t>Вищі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заклади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Канади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відомі</a:t>
            </a:r>
            <a:r>
              <a:rPr lang="ru-RU" sz="2000" dirty="0" smtClean="0"/>
              <a:t> </a:t>
            </a:r>
            <a:r>
              <a:rPr lang="ru-RU" sz="2000" dirty="0" err="1" smtClean="0"/>
              <a:t>інженерними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спеціальностями</a:t>
            </a:r>
            <a:r>
              <a:rPr lang="ru-RU" sz="2000" dirty="0" smtClean="0"/>
              <a:t>, </a:t>
            </a:r>
            <a:r>
              <a:rPr lang="ru-RU" sz="2000" dirty="0" err="1" smtClean="0"/>
              <a:t>аерокосмічними</a:t>
            </a:r>
            <a:r>
              <a:rPr lang="ru-RU" sz="2000" dirty="0" smtClean="0"/>
              <a:t>, </a:t>
            </a:r>
            <a:r>
              <a:rPr lang="ru-RU" sz="2000" dirty="0" err="1" smtClean="0"/>
              <a:t>комп'ютерними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вивченням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надр</a:t>
            </a:r>
            <a:r>
              <a:rPr lang="ru-RU" sz="2000" dirty="0" smtClean="0"/>
              <a:t> (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пов'язано</a:t>
            </a:r>
            <a:r>
              <a:rPr lang="ru-RU" sz="2000" dirty="0" smtClean="0"/>
              <a:t> з </a:t>
            </a:r>
            <a:r>
              <a:rPr lang="ru-RU" sz="2000" dirty="0" err="1" smtClean="0"/>
              <a:t>видобутком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нафти</a:t>
            </a:r>
            <a:r>
              <a:rPr lang="ru-RU" sz="2000" dirty="0" smtClean="0"/>
              <a:t>). </a:t>
            </a:r>
            <a:r>
              <a:rPr lang="ru-RU" sz="2000" dirty="0" err="1" smtClean="0"/>
              <a:t>Оскільки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країна</a:t>
            </a:r>
            <a:r>
              <a:rPr lang="ru-RU" sz="2000" dirty="0" smtClean="0"/>
              <a:t>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популярна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туристів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розвинені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готельно-туристичні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спеціальності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err="1" smtClean="0"/>
              <a:t>Вища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освіта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державна</a:t>
            </a:r>
            <a:r>
              <a:rPr lang="ru-RU" sz="2000" dirty="0" smtClean="0"/>
              <a:t>, але платна. </a:t>
            </a:r>
            <a:r>
              <a:rPr lang="ru-RU" sz="2000" dirty="0" err="1" smtClean="0"/>
              <a:t>Приватні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здебільшого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релігійні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заклади</a:t>
            </a:r>
            <a:r>
              <a:rPr lang="ru-RU" sz="2000" dirty="0" smtClean="0"/>
              <a:t> (не </a:t>
            </a:r>
            <a:r>
              <a:rPr lang="ru-RU" sz="2000" dirty="0" err="1" smtClean="0"/>
              <a:t>богословські</a:t>
            </a:r>
            <a:r>
              <a:rPr lang="ru-RU" sz="2000" dirty="0" smtClean="0"/>
              <a:t>, а </a:t>
            </a:r>
            <a:r>
              <a:rPr lang="ru-RU" sz="2000" dirty="0" err="1" smtClean="0"/>
              <a:t>засновані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християнськими</a:t>
            </a:r>
            <a:r>
              <a:rPr lang="ru-RU" sz="2000" dirty="0" smtClean="0"/>
              <a:t> громадами, з </a:t>
            </a:r>
            <a:r>
              <a:rPr lang="ru-RU" sz="2000" dirty="0" err="1" smtClean="0"/>
              <a:t>цілком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світським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переліком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спеціальностей</a:t>
            </a:r>
            <a:r>
              <a:rPr lang="ru-RU" sz="2000" dirty="0" smtClean="0"/>
              <a:t>). У </a:t>
            </a:r>
            <a:r>
              <a:rPr lang="ru-RU" sz="2000" dirty="0" err="1" smtClean="0"/>
              <a:t>державних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вишах</a:t>
            </a:r>
            <a:r>
              <a:rPr lang="ru-RU" sz="2000" dirty="0" smtClean="0"/>
              <a:t> </a:t>
            </a:r>
            <a:r>
              <a:rPr lang="ru-RU" sz="2000" dirty="0" err="1" smtClean="0"/>
              <a:t>канадці</a:t>
            </a:r>
            <a:r>
              <a:rPr lang="ru-RU" sz="2000" dirty="0" smtClean="0"/>
              <a:t> </a:t>
            </a:r>
            <a:r>
              <a:rPr lang="ru-RU" sz="2000" dirty="0" err="1" smtClean="0"/>
              <a:t>платять</a:t>
            </a:r>
            <a:r>
              <a:rPr lang="ru-RU" sz="2000" dirty="0" smtClean="0"/>
              <a:t> за </a:t>
            </a:r>
            <a:r>
              <a:rPr lang="ru-RU" sz="2000" dirty="0" err="1" smtClean="0"/>
              <a:t>освіту</a:t>
            </a:r>
            <a:r>
              <a:rPr lang="ru-RU" sz="2000" dirty="0" smtClean="0"/>
              <a:t> </a:t>
            </a:r>
            <a:r>
              <a:rPr lang="ru-RU" sz="2000" dirty="0" err="1" smtClean="0"/>
              <a:t>десь</a:t>
            </a:r>
            <a:r>
              <a:rPr lang="ru-RU" sz="2000" dirty="0" smtClean="0"/>
              <a:t> </a:t>
            </a:r>
            <a:r>
              <a:rPr lang="ru-RU" sz="2000" dirty="0" err="1" smtClean="0"/>
              <a:t>удвічі</a:t>
            </a:r>
            <a:r>
              <a:rPr lang="ru-RU" sz="2000" dirty="0" smtClean="0"/>
              <a:t> </a:t>
            </a:r>
            <a:r>
              <a:rPr lang="ru-RU" sz="2000" dirty="0" err="1" smtClean="0"/>
              <a:t>менше</a:t>
            </a:r>
            <a:r>
              <a:rPr lang="ru-RU" sz="2000" dirty="0" smtClean="0"/>
              <a:t>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</a:t>
            </a:r>
            <a:r>
              <a:rPr lang="ru-RU" sz="2000" dirty="0" err="1" smtClean="0"/>
              <a:t>іноземні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студенти</a:t>
            </a:r>
            <a:r>
              <a:rPr lang="ru-RU" sz="2000" dirty="0" smtClean="0"/>
              <a:t>. В </a:t>
            </a:r>
            <a:r>
              <a:rPr lang="ru-RU" sz="2000" dirty="0" err="1" smtClean="0"/>
              <a:t>приватних</a:t>
            </a:r>
            <a:r>
              <a:rPr lang="ru-RU" sz="2000" dirty="0" smtClean="0"/>
              <a:t> – </a:t>
            </a:r>
            <a:r>
              <a:rPr lang="ru-RU" sz="2000" dirty="0" err="1" smtClean="0"/>
              <a:t>приблизно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однаково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63842" name="Picture 2" descr="Ð¡Ð¸ÑÑÐµÐ¼Ð° Ð¾ÑÐ²ÑÑÐ¸ Ð² ÐÐ°Ð½Ð°Ð´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32" y="260648"/>
            <a:ext cx="362847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04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88640"/>
            <a:ext cx="4968552" cy="648072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 smtClean="0"/>
              <a:t>Щоб</a:t>
            </a:r>
            <a:r>
              <a:rPr lang="ru-RU" sz="2400" dirty="0" smtClean="0"/>
              <a:t> студент </a:t>
            </a:r>
            <a:r>
              <a:rPr lang="ru-RU" sz="2400" dirty="0" err="1" smtClean="0"/>
              <a:t>міг</a:t>
            </a:r>
            <a:r>
              <a:rPr lang="ru-RU" sz="2400" dirty="0" smtClean="0"/>
              <a:t> </a:t>
            </a:r>
            <a:r>
              <a:rPr lang="ru-RU" sz="2400" dirty="0" err="1" smtClean="0"/>
              <a:t>оплатити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діє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розвинена</a:t>
            </a:r>
            <a:r>
              <a:rPr lang="ru-RU" sz="2400" dirty="0" smtClean="0"/>
              <a:t> система </a:t>
            </a:r>
            <a:r>
              <a:rPr lang="ru-RU" sz="2400" dirty="0" err="1" smtClean="0"/>
              <a:t>грантів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стипендій</a:t>
            </a:r>
            <a:r>
              <a:rPr lang="ru-RU" sz="2400" dirty="0" smtClean="0"/>
              <a:t> і </a:t>
            </a:r>
            <a:r>
              <a:rPr lang="ru-RU" sz="2400" dirty="0" err="1" smtClean="0"/>
              <a:t>позик</a:t>
            </a:r>
            <a:r>
              <a:rPr lang="ru-RU" sz="2400" dirty="0" smtClean="0"/>
              <a:t>.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студент </a:t>
            </a:r>
            <a:r>
              <a:rPr lang="ru-RU" sz="2400" dirty="0" err="1" smtClean="0"/>
              <a:t>бере</a:t>
            </a:r>
            <a:r>
              <a:rPr lang="ru-RU" sz="2400" dirty="0" smtClean="0"/>
              <a:t> кредит у банку,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сплачувати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через 6 </a:t>
            </a:r>
            <a:r>
              <a:rPr lang="ru-RU" sz="2400" dirty="0" err="1" smtClean="0"/>
              <a:t>місяців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отримання</a:t>
            </a:r>
            <a:r>
              <a:rPr lang="ru-RU" sz="2400" dirty="0" smtClean="0"/>
              <a:t> диплому. </a:t>
            </a:r>
            <a:r>
              <a:rPr lang="ru-RU" sz="2400" dirty="0" err="1" smtClean="0"/>
              <a:t>Відсоток</a:t>
            </a:r>
            <a:r>
              <a:rPr lang="ru-RU" sz="2400" dirty="0" smtClean="0"/>
              <a:t> ставки </a:t>
            </a:r>
            <a:r>
              <a:rPr lang="ru-RU" sz="2400" dirty="0" err="1" smtClean="0"/>
              <a:t>контролює</a:t>
            </a:r>
            <a:r>
              <a:rPr lang="ru-RU" sz="2400" dirty="0" smtClean="0"/>
              <a:t> держава,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перевищувати</a:t>
            </a:r>
            <a:r>
              <a:rPr lang="ru-RU" sz="2400" dirty="0" smtClean="0"/>
              <a:t> 6%. І все одно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часто </a:t>
            </a:r>
            <a:r>
              <a:rPr lang="ru-RU" sz="2400" dirty="0" err="1" smtClean="0"/>
              <a:t>молодий</a:t>
            </a:r>
            <a:r>
              <a:rPr lang="ru-RU" sz="2400" dirty="0" smtClean="0"/>
              <a:t> </a:t>
            </a:r>
            <a:r>
              <a:rPr lang="ru-RU" sz="2400" dirty="0" err="1" smtClean="0"/>
              <a:t>фахівець</a:t>
            </a:r>
            <a:r>
              <a:rPr lang="ru-RU" sz="2400" dirty="0" smtClean="0"/>
              <a:t> не </a:t>
            </a:r>
            <a:r>
              <a:rPr lang="ru-RU" sz="2400" dirty="0" err="1" smtClean="0"/>
              <a:t>здатний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розрахуватися</a:t>
            </a:r>
            <a:r>
              <a:rPr lang="ru-RU" sz="2400" dirty="0" smtClean="0"/>
              <a:t> з кредитом, за </a:t>
            </a:r>
            <a:r>
              <a:rPr lang="ru-RU" sz="2400" dirty="0" err="1" smtClean="0"/>
              <a:t>яким</a:t>
            </a:r>
            <a:r>
              <a:rPr lang="ru-RU" sz="2400" dirty="0" smtClean="0"/>
              <a:t> </a:t>
            </a:r>
            <a:r>
              <a:rPr lang="ru-RU" sz="2400" dirty="0" err="1" smtClean="0"/>
              <a:t>отримав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спеціальність</a:t>
            </a:r>
            <a:r>
              <a:rPr lang="ru-RU" sz="2400" dirty="0" smtClean="0"/>
              <a:t>. В такому </a:t>
            </a:r>
            <a:r>
              <a:rPr lang="ru-RU" sz="2400" dirty="0" err="1" smtClean="0"/>
              <a:t>разі</a:t>
            </a:r>
            <a:r>
              <a:rPr lang="ru-RU" sz="2400" dirty="0" smtClean="0"/>
              <a:t> уряд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покрити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частину</a:t>
            </a:r>
            <a:r>
              <a:rPr lang="ru-RU" sz="2400" dirty="0" smtClean="0"/>
              <a:t> боргу. Але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фінансові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пільги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стосуються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громадян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. </a:t>
            </a:r>
            <a:r>
              <a:rPr lang="ru-RU" sz="2400" dirty="0" err="1" smtClean="0"/>
              <a:t>Іноземці</a:t>
            </a:r>
            <a:r>
              <a:rPr lang="ru-RU" sz="2400" dirty="0" smtClean="0"/>
              <a:t> просто </a:t>
            </a:r>
            <a:r>
              <a:rPr lang="ru-RU" sz="2400" dirty="0" err="1" smtClean="0"/>
              <a:t>платять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64866" name="Picture 2" descr="Ð ÐµÐ·ÑÐ»ÑÑÐ°Ñ Ð¿Ð¾ÑÑÐºÑ Ð·Ð¾Ð±ÑÐ°Ð¶ÐµÐ½Ñ Ð·Ð° Ð·Ð°Ð¿Ð¸ÑÐ¾Ð¼ &quot;ÑÐ¸ÑÑÐµÐ¼Ð° Ð²Ð¸ÑÐ¾Ñ Ð¾ÑÐ²ÑÑÐ¸ Ð² ÐºÐ°Ð½Ð°Ð´Ñ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393903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30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16632"/>
            <a:ext cx="4536504" cy="410445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err="1" smtClean="0"/>
              <a:t>Коледж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Навчання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коледжах</a:t>
            </a:r>
            <a:r>
              <a:rPr lang="ru-RU" sz="2000" dirty="0" smtClean="0"/>
              <a:t>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популярне</a:t>
            </a:r>
            <a:r>
              <a:rPr lang="ru-RU" sz="2000" dirty="0" smtClean="0"/>
              <a:t>, </a:t>
            </a:r>
            <a:r>
              <a:rPr lang="ru-RU" sz="2000" dirty="0" err="1" smtClean="0"/>
              <a:t>хоч</a:t>
            </a:r>
            <a:r>
              <a:rPr lang="ru-RU" sz="2000" dirty="0" smtClean="0"/>
              <a:t> і не </a:t>
            </a:r>
            <a:r>
              <a:rPr lang="ru-RU" sz="2000" dirty="0" err="1" smtClean="0"/>
              <a:t>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наукового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ступеня</a:t>
            </a:r>
            <a:r>
              <a:rPr lang="ru-RU" sz="2000" dirty="0" smtClean="0"/>
              <a:t>. В </a:t>
            </a:r>
            <a:r>
              <a:rPr lang="ru-RU" sz="2000" dirty="0" err="1" smtClean="0"/>
              <a:t>Канаді</a:t>
            </a:r>
            <a:r>
              <a:rPr lang="ru-RU" sz="2000" dirty="0" smtClean="0"/>
              <a:t> </a:t>
            </a:r>
            <a:r>
              <a:rPr lang="ru-RU" sz="2000" dirty="0" err="1" smtClean="0"/>
              <a:t>низька</a:t>
            </a:r>
            <a:r>
              <a:rPr lang="ru-RU" sz="2000" dirty="0" smtClean="0"/>
              <a:t> густота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– 3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квадратний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кілометр</a:t>
            </a:r>
            <a:r>
              <a:rPr lang="ru-RU" sz="2000" dirty="0" smtClean="0"/>
              <a:t>.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розвинених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</a:t>
            </a:r>
            <a:r>
              <a:rPr lang="ru-RU" sz="2000" dirty="0" smtClean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 один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найнижчих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показників</a:t>
            </a:r>
            <a:r>
              <a:rPr lang="ru-RU" sz="2000" dirty="0" smtClean="0"/>
              <a:t>. Тому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підліток</a:t>
            </a:r>
            <a:r>
              <a:rPr lang="ru-RU" sz="2000" dirty="0" smtClean="0"/>
              <a:t> </a:t>
            </a:r>
            <a:r>
              <a:rPr lang="ru-RU" sz="2000" dirty="0" err="1" smtClean="0"/>
              <a:t>виріс</a:t>
            </a:r>
            <a:r>
              <a:rPr lang="ru-RU" sz="2000" dirty="0" smtClean="0"/>
              <a:t> не в </a:t>
            </a:r>
            <a:r>
              <a:rPr lang="ru-RU" sz="2000" dirty="0" err="1" smtClean="0"/>
              <a:t>мегаполісі</a:t>
            </a:r>
            <a:r>
              <a:rPr lang="ru-RU" sz="2000" dirty="0" smtClean="0"/>
              <a:t>, </a:t>
            </a:r>
            <a:r>
              <a:rPr lang="ru-RU" sz="2000" dirty="0" err="1" smtClean="0"/>
              <a:t>адаптуватися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велелюдного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галасливого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буває</a:t>
            </a:r>
            <a:r>
              <a:rPr lang="ru-RU" sz="2000" dirty="0" smtClean="0"/>
              <a:t> непросто. А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коледжу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йти</a:t>
            </a:r>
            <a:r>
              <a:rPr lang="ru-RU" sz="2000" dirty="0" smtClean="0"/>
              <a:t> в </a:t>
            </a:r>
            <a:r>
              <a:rPr lang="ru-RU" sz="2000" dirty="0" err="1" smtClean="0"/>
              <a:t>університет</a:t>
            </a:r>
            <a:r>
              <a:rPr lang="ru-RU" sz="2000" dirty="0" smtClean="0"/>
              <a:t>.</a:t>
            </a:r>
          </a:p>
        </p:txBody>
      </p:sp>
      <p:pic>
        <p:nvPicPr>
          <p:cNvPr id="165890" name="Picture 2" descr="Ð ÐµÐ·ÑÐ»ÑÑÐ°Ñ Ð¿Ð¾ÑÑÐºÑ Ð·Ð¾Ð±ÑÐ°Ð¶ÐµÐ½Ñ Ð·Ð° Ð·Ð°Ð¿Ð¸ÑÐ¾Ð¼ &quot;ÐºÐ°Ð½Ð°Ð´Ñ ÐºÐ¾Ð»ÐµÐ´Ð¶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842411" cy="252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4365104"/>
            <a:ext cx="86409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Основне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завдання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коледжів</a:t>
            </a:r>
            <a:r>
              <a:rPr lang="ru-RU" sz="2000" dirty="0" smtClean="0">
                <a:solidFill>
                  <a:schemeClr val="bg1"/>
                </a:solidFill>
              </a:rPr>
              <a:t> – </a:t>
            </a:r>
            <a:r>
              <a:rPr lang="ru-RU" sz="2000" dirty="0" err="1" smtClean="0">
                <a:solidFill>
                  <a:schemeClr val="bg1"/>
                </a:solidFill>
              </a:rPr>
              <a:t>надавати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професію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спеціальність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Зазвичай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навчаються</a:t>
            </a:r>
            <a:r>
              <a:rPr lang="ru-RU" sz="2000" dirty="0" smtClean="0">
                <a:solidFill>
                  <a:schemeClr val="bg1"/>
                </a:solidFill>
              </a:rPr>
              <a:t> два роки, і </a:t>
            </a:r>
            <a:r>
              <a:rPr lang="ru-RU" sz="2000" dirty="0" err="1" smtClean="0">
                <a:solidFill>
                  <a:schemeClr val="bg1"/>
                </a:solidFill>
              </a:rPr>
              <a:t>більшість</a:t>
            </a:r>
            <a:r>
              <a:rPr lang="ru-RU" sz="2000" dirty="0" smtClean="0">
                <a:solidFill>
                  <a:schemeClr val="bg1"/>
                </a:solidFill>
              </a:rPr>
              <a:t> часу </a:t>
            </a:r>
            <a:r>
              <a:rPr lang="ru-RU" sz="2000" dirty="0" err="1" smtClean="0">
                <a:solidFill>
                  <a:schemeClr val="bg1"/>
                </a:solidFill>
              </a:rPr>
              <a:t>минає</a:t>
            </a:r>
            <a:r>
              <a:rPr lang="ru-RU" sz="2000" dirty="0" smtClean="0">
                <a:solidFill>
                  <a:schemeClr val="bg1"/>
                </a:solidFill>
              </a:rPr>
              <a:t> не з </a:t>
            </a:r>
            <a:r>
              <a:rPr lang="ru-RU" sz="2000" dirty="0" err="1" smtClean="0">
                <a:solidFill>
                  <a:schemeClr val="bg1"/>
                </a:solidFill>
              </a:rPr>
              <a:t>теоретичними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завданнями</a:t>
            </a:r>
            <a:r>
              <a:rPr lang="ru-RU" sz="2000" dirty="0" smtClean="0">
                <a:solidFill>
                  <a:schemeClr val="bg1"/>
                </a:solidFill>
              </a:rPr>
              <a:t>, а з </a:t>
            </a:r>
            <a:r>
              <a:rPr lang="ru-RU" sz="2000" dirty="0" err="1" smtClean="0">
                <a:solidFill>
                  <a:schemeClr val="bg1"/>
                </a:solidFill>
              </a:rPr>
              <a:t>практичними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Коледж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пропонує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випускнику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сертифікат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чи</a:t>
            </a:r>
            <a:r>
              <a:rPr lang="ru-RU" sz="2000" dirty="0" smtClean="0">
                <a:solidFill>
                  <a:schemeClr val="bg1"/>
                </a:solidFill>
              </a:rPr>
              <a:t> диплом про </a:t>
            </a:r>
            <a:r>
              <a:rPr lang="ru-RU" sz="2000" dirty="0" err="1" smtClean="0">
                <a:solidFill>
                  <a:schemeClr val="bg1"/>
                </a:solidFill>
              </a:rPr>
              <a:t>отриману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спеціальність</a:t>
            </a:r>
            <a:r>
              <a:rPr lang="ru-RU" sz="2000" dirty="0" smtClean="0">
                <a:solidFill>
                  <a:schemeClr val="bg1"/>
                </a:solidFill>
              </a:rPr>
              <a:t>, але часом </a:t>
            </a:r>
            <a:r>
              <a:rPr lang="ru-RU" sz="2000" dirty="0" err="1" smtClean="0">
                <a:solidFill>
                  <a:schemeClr val="bg1"/>
                </a:solidFill>
              </a:rPr>
              <a:t>може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дати</a:t>
            </a:r>
            <a:r>
              <a:rPr lang="ru-RU" sz="2000" dirty="0" smtClean="0">
                <a:solidFill>
                  <a:schemeClr val="bg1"/>
                </a:solidFill>
              </a:rPr>
              <a:t> й </a:t>
            </a:r>
            <a:r>
              <a:rPr lang="ru-RU" sz="2000" dirty="0" err="1" smtClean="0">
                <a:solidFill>
                  <a:schemeClr val="bg1"/>
                </a:solidFill>
              </a:rPr>
              <a:t>ступінь</a:t>
            </a:r>
            <a:r>
              <a:rPr lang="ru-RU" sz="2000" dirty="0" smtClean="0">
                <a:solidFill>
                  <a:schemeClr val="bg1"/>
                </a:solidFill>
              </a:rPr>
              <a:t> бакалавра. На ринку </a:t>
            </a:r>
            <a:r>
              <a:rPr lang="ru-RU" sz="2000" dirty="0" err="1" smtClean="0">
                <a:solidFill>
                  <a:schemeClr val="bg1"/>
                </a:solidFill>
              </a:rPr>
              <a:t>праці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бакалаври</a:t>
            </a:r>
            <a:r>
              <a:rPr lang="ru-RU" sz="2000" dirty="0" smtClean="0">
                <a:solidFill>
                  <a:schemeClr val="bg1"/>
                </a:solidFill>
              </a:rPr>
              <a:t> з </a:t>
            </a:r>
            <a:r>
              <a:rPr lang="ru-RU" sz="2000" dirty="0" err="1" smtClean="0">
                <a:solidFill>
                  <a:schemeClr val="bg1"/>
                </a:solidFill>
              </a:rPr>
              <a:t>коледжу</a:t>
            </a:r>
            <a:r>
              <a:rPr lang="ru-RU" sz="2000" dirty="0" smtClean="0">
                <a:solidFill>
                  <a:schemeClr val="bg1"/>
                </a:solidFill>
              </a:rPr>
              <a:t> часто </a:t>
            </a:r>
            <a:r>
              <a:rPr lang="ru-RU" sz="2000" dirty="0" err="1" smtClean="0">
                <a:solidFill>
                  <a:schemeClr val="bg1"/>
                </a:solidFill>
              </a:rPr>
              <a:t>цінуються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вище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ніж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бакалаври</a:t>
            </a:r>
            <a:r>
              <a:rPr lang="ru-RU" sz="2000" dirty="0" smtClean="0">
                <a:solidFill>
                  <a:schemeClr val="bg1"/>
                </a:solidFill>
              </a:rPr>
              <a:t> з </a:t>
            </a:r>
            <a:r>
              <a:rPr lang="ru-RU" sz="2000" dirty="0" err="1" smtClean="0">
                <a:solidFill>
                  <a:schemeClr val="bg1"/>
                </a:solidFill>
              </a:rPr>
              <a:t>університету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бо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кращу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практичну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підготовку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05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312658"/>
            <a:ext cx="3458344" cy="542059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err="1" smtClean="0"/>
              <a:t>Університет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 err="1" smtClean="0"/>
              <a:t>університеті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3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ступінь</a:t>
            </a:r>
            <a:r>
              <a:rPr lang="ru-RU" sz="2000" dirty="0" smtClean="0"/>
              <a:t> бакалавра, </a:t>
            </a:r>
            <a:r>
              <a:rPr lang="ru-RU" sz="2000" dirty="0" err="1" smtClean="0"/>
              <a:t>тоді</a:t>
            </a:r>
            <a:r>
              <a:rPr lang="ru-RU" sz="2000" dirty="0" smtClean="0"/>
              <a:t> за 1-2 роки – </a:t>
            </a:r>
            <a:r>
              <a:rPr lang="ru-RU" sz="2000" dirty="0" err="1" smtClean="0"/>
              <a:t>магістра</a:t>
            </a:r>
            <a:r>
              <a:rPr lang="ru-RU" sz="2000" dirty="0" smtClean="0"/>
              <a:t>, і </a:t>
            </a:r>
            <a:r>
              <a:rPr lang="ru-RU" sz="2000" dirty="0" err="1" smtClean="0"/>
              <a:t>ще</a:t>
            </a:r>
            <a:r>
              <a:rPr lang="ru-RU" sz="2000" dirty="0" smtClean="0"/>
              <a:t> через 4 роки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стати доктором наук.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Розклад</a:t>
            </a:r>
            <a:r>
              <a:rPr lang="ru-RU" sz="2000" dirty="0" smtClean="0"/>
              <a:t> занять </a:t>
            </a:r>
            <a:r>
              <a:rPr lang="ru-RU" sz="2000" dirty="0" err="1" smtClean="0"/>
              <a:t>гнучкий</a:t>
            </a:r>
            <a:r>
              <a:rPr lang="ru-RU" sz="2000" dirty="0" smtClean="0"/>
              <a:t> і за часом </a:t>
            </a:r>
            <a:r>
              <a:rPr lang="ru-RU" sz="2000" dirty="0" err="1" smtClean="0"/>
              <a:t>навчання</a:t>
            </a:r>
            <a:r>
              <a:rPr lang="ru-RU" sz="2000" dirty="0" smtClean="0"/>
              <a:t>, і за набором </a:t>
            </a:r>
            <a:r>
              <a:rPr lang="ru-RU" sz="2000" dirty="0" err="1" smtClean="0"/>
              <a:t>предметів</a:t>
            </a:r>
            <a:r>
              <a:rPr lang="ru-RU" sz="2000" dirty="0" smtClean="0"/>
              <a:t>. Студент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навчатися</a:t>
            </a:r>
            <a:r>
              <a:rPr lang="ru-RU" sz="2000" dirty="0" smtClean="0"/>
              <a:t> зразу на </a:t>
            </a:r>
            <a:r>
              <a:rPr lang="ru-RU" sz="2000" dirty="0" err="1" smtClean="0"/>
              <a:t>двох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спеціальностях</a:t>
            </a:r>
            <a:r>
              <a:rPr lang="ru-RU" sz="2000" dirty="0" smtClean="0"/>
              <a:t> і не </a:t>
            </a:r>
            <a:r>
              <a:rPr lang="ru-RU" sz="2000" dirty="0" err="1" smtClean="0"/>
              <a:t>робити</a:t>
            </a:r>
            <a:r>
              <a:rPr lang="ru-RU" sz="2000" dirty="0" smtClean="0"/>
              <a:t> перерву на </a:t>
            </a:r>
            <a:r>
              <a:rPr lang="ru-RU" sz="2000" dirty="0" err="1" smtClean="0"/>
              <a:t>канікули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66914" name="Picture 2" descr="https://encrypted-tbn0.gstatic.com/images?q=tbn:ANd9GcR-5qFPUhXJdVoi5-dMOCnAOdsdc4FEBJmJDeTMYSIvS2KkzcRO9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2657"/>
            <a:ext cx="476118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86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568952" cy="547260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err="1" smtClean="0"/>
              <a:t>Вищу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освіту</a:t>
            </a:r>
            <a:r>
              <a:rPr lang="ru-RU" sz="2000" dirty="0" smtClean="0"/>
              <a:t> </a:t>
            </a:r>
            <a:r>
              <a:rPr lang="ru-RU" sz="2000" dirty="0" err="1" smtClean="0"/>
              <a:t>здобувають</a:t>
            </a:r>
            <a:r>
              <a:rPr lang="ru-RU" sz="2000" dirty="0" smtClean="0"/>
              <a:t> з </a:t>
            </a:r>
            <a:r>
              <a:rPr lang="ru-RU" sz="2000" dirty="0" err="1" smtClean="0"/>
              <a:t>чіткою</a:t>
            </a:r>
            <a:r>
              <a:rPr lang="ru-RU" sz="2000" dirty="0" smtClean="0"/>
              <a:t> прагматичною метою – </a:t>
            </a:r>
            <a:r>
              <a:rPr lang="ru-RU" sz="2000" dirty="0" err="1" smtClean="0"/>
              <a:t>отримати</a:t>
            </a:r>
            <a:r>
              <a:rPr lang="ru-RU" sz="2000" dirty="0" smtClean="0"/>
              <a:t> роботу. </a:t>
            </a:r>
            <a:r>
              <a:rPr lang="ru-RU" sz="2000" dirty="0" err="1" smtClean="0"/>
              <a:t>Відповідно</a:t>
            </a:r>
            <a:r>
              <a:rPr lang="ru-RU" sz="2000" dirty="0" smtClean="0"/>
              <a:t> вся система </a:t>
            </a:r>
            <a:r>
              <a:rPr lang="ru-RU" sz="2000" dirty="0" err="1" smtClean="0"/>
              <a:t>тісно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пов'язана</a:t>
            </a:r>
            <a:r>
              <a:rPr lang="ru-RU" sz="2000" dirty="0" smtClean="0"/>
              <a:t> з ринком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, </a:t>
            </a:r>
            <a:r>
              <a:rPr lang="ru-RU" sz="2000" dirty="0" err="1" smtClean="0"/>
              <a:t>моніторингом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потрібних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спеціальностей</a:t>
            </a:r>
            <a:r>
              <a:rPr lang="ru-RU" sz="2000" dirty="0" smtClean="0"/>
              <a:t>. </a:t>
            </a:r>
            <a:r>
              <a:rPr lang="ru-RU" sz="2000" dirty="0" err="1" smtClean="0"/>
              <a:t>Зміни</a:t>
            </a:r>
            <a:r>
              <a:rPr lang="ru-RU" sz="2000" dirty="0" smtClean="0"/>
              <a:t> в </a:t>
            </a:r>
            <a:r>
              <a:rPr lang="ru-RU" sz="2000" dirty="0" err="1" smtClean="0"/>
              <a:t>програмі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впровадження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напрямів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відбуваються</a:t>
            </a:r>
            <a:r>
              <a:rPr lang="ru-RU" sz="2000" dirty="0" smtClean="0"/>
              <a:t> часто й </a:t>
            </a:r>
            <a:r>
              <a:rPr lang="ru-RU" sz="2000" dirty="0" err="1" smtClean="0"/>
              <a:t>мобільно</a:t>
            </a:r>
            <a:r>
              <a:rPr lang="ru-RU" sz="2000" dirty="0" smtClean="0"/>
              <a:t>. Немало часу в </a:t>
            </a:r>
            <a:r>
              <a:rPr lang="ru-RU" sz="2000" dirty="0" err="1" smtClean="0"/>
              <a:t>навчальному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відведено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стажування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причому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воно</a:t>
            </a:r>
            <a:r>
              <a:rPr lang="ru-RU" sz="2000" dirty="0" smtClean="0"/>
              <a:t> </a:t>
            </a:r>
            <a:r>
              <a:rPr lang="ru-RU" sz="2000" dirty="0" err="1" smtClean="0"/>
              <a:t>буває</a:t>
            </a:r>
            <a:r>
              <a:rPr lang="ru-RU" sz="2000" dirty="0" smtClean="0"/>
              <a:t> </a:t>
            </a:r>
            <a:r>
              <a:rPr lang="ru-RU" sz="2000" dirty="0" err="1" smtClean="0"/>
              <a:t>оплачуваним</a:t>
            </a:r>
            <a:r>
              <a:rPr lang="ru-RU" sz="2000" dirty="0" smtClean="0"/>
              <a:t>. </a:t>
            </a:r>
            <a:r>
              <a:rPr lang="ru-RU" sz="2000" dirty="0" err="1" smtClean="0"/>
              <a:t>Діє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безліч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корпоративних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</a:t>
            </a:r>
            <a:r>
              <a:rPr lang="ru-RU" sz="2000" dirty="0" smtClean="0"/>
              <a:t>, за </a:t>
            </a:r>
            <a:r>
              <a:rPr lang="ru-RU" sz="2000" dirty="0" err="1" smtClean="0"/>
              <a:t>якими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корпорації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першому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курсі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починають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співпрацю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своїм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майбутнім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працівником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Через </a:t>
            </a:r>
            <a:r>
              <a:rPr lang="ru-RU" sz="2000" dirty="0" err="1" smtClean="0"/>
              <a:t>таку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прагматичність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припиняють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отримавши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ступінь</a:t>
            </a:r>
            <a:r>
              <a:rPr lang="ru-RU" sz="2000" dirty="0" smtClean="0"/>
              <a:t> бакалавра.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 не </a:t>
            </a:r>
            <a:r>
              <a:rPr lang="ru-RU" sz="2000" dirty="0" err="1" smtClean="0"/>
              <a:t>планує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викладати</a:t>
            </a:r>
            <a:r>
              <a:rPr lang="ru-RU" sz="2000" dirty="0" smtClean="0"/>
              <a:t> й </a:t>
            </a:r>
            <a:r>
              <a:rPr lang="ru-RU" sz="2000" dirty="0" err="1" smtClean="0"/>
              <a:t>будувати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наукову</a:t>
            </a:r>
            <a:r>
              <a:rPr lang="ru-RU" sz="2000" dirty="0" smtClean="0"/>
              <a:t> </a:t>
            </a:r>
            <a:r>
              <a:rPr lang="ru-RU" sz="2000" dirty="0" err="1" smtClean="0"/>
              <a:t>кар'єру</a:t>
            </a:r>
            <a:r>
              <a:rPr lang="ru-RU" sz="2000" dirty="0" smtClean="0"/>
              <a:t>, </a:t>
            </a:r>
            <a:r>
              <a:rPr lang="ru-RU" sz="2000" dirty="0" err="1" smtClean="0"/>
              <a:t>немає</a:t>
            </a:r>
            <a:r>
              <a:rPr lang="ru-RU" sz="2000" dirty="0" smtClean="0"/>
              <a:t> </a:t>
            </a:r>
            <a:r>
              <a:rPr lang="ru-RU" sz="2000" dirty="0" err="1" smtClean="0"/>
              <a:t>сенсу</a:t>
            </a:r>
            <a:r>
              <a:rPr lang="ru-RU" sz="2000" dirty="0" smtClean="0"/>
              <a:t> </a:t>
            </a:r>
            <a:r>
              <a:rPr lang="ru-RU" sz="2000" dirty="0" err="1" smtClean="0"/>
              <a:t>витрачати</a:t>
            </a:r>
            <a:r>
              <a:rPr lang="ru-RU" sz="2000" dirty="0" smtClean="0"/>
              <a:t> час на </a:t>
            </a:r>
            <a:r>
              <a:rPr lang="ru-RU" sz="2000" dirty="0" err="1" smtClean="0"/>
              <a:t>отримання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магістерського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ступеня</a:t>
            </a:r>
            <a:r>
              <a:rPr lang="ru-RU" sz="2000" dirty="0" smtClean="0"/>
              <a:t>.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прийому</a:t>
            </a:r>
            <a:r>
              <a:rPr lang="ru-RU" sz="2000" dirty="0" smtClean="0"/>
              <a:t> на роботу </a:t>
            </a:r>
            <a:r>
              <a:rPr lang="ru-RU" sz="2000" dirty="0" err="1" smtClean="0"/>
              <a:t>зависокий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науковий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ступінь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насторожити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роботодавця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506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352928" cy="6048672"/>
          </a:xfrm>
        </p:spPr>
        <p:txBody>
          <a:bodyPr/>
          <a:lstStyle/>
          <a:p>
            <a:pPr marL="2959100" indent="0">
              <a:buNone/>
            </a:pPr>
            <a:r>
              <a:rPr lang="ru-RU" sz="2000" dirty="0" err="1" smtClean="0"/>
              <a:t>Вищу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освіту</a:t>
            </a:r>
            <a:r>
              <a:rPr lang="ru-RU" sz="2000" dirty="0" smtClean="0"/>
              <a:t> </a:t>
            </a:r>
            <a:r>
              <a:rPr lang="ru-RU" sz="2000" dirty="0" err="1" smtClean="0"/>
              <a:t>здобувають</a:t>
            </a:r>
            <a:r>
              <a:rPr lang="ru-RU" sz="2000" dirty="0" smtClean="0"/>
              <a:t> з </a:t>
            </a:r>
            <a:r>
              <a:rPr lang="ru-RU" sz="2000" dirty="0" err="1" smtClean="0"/>
              <a:t>чіткою</a:t>
            </a:r>
            <a:r>
              <a:rPr lang="ru-RU" sz="2000" dirty="0" smtClean="0"/>
              <a:t> прагматичною метою – </a:t>
            </a:r>
            <a:r>
              <a:rPr lang="ru-RU" sz="2000" dirty="0" err="1" smtClean="0"/>
              <a:t>отримати</a:t>
            </a:r>
            <a:r>
              <a:rPr lang="ru-RU" sz="2000" dirty="0" smtClean="0"/>
              <a:t> роботу. </a:t>
            </a:r>
            <a:r>
              <a:rPr lang="ru-RU" sz="2000" dirty="0" err="1" smtClean="0"/>
              <a:t>Відповідно</a:t>
            </a:r>
            <a:r>
              <a:rPr lang="ru-RU" sz="2000" dirty="0" smtClean="0"/>
              <a:t> вся система </a:t>
            </a:r>
            <a:r>
              <a:rPr lang="ru-RU" sz="2000" dirty="0" err="1" smtClean="0"/>
              <a:t>тісно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пов'язана</a:t>
            </a:r>
            <a:r>
              <a:rPr lang="ru-RU" sz="2000" dirty="0" smtClean="0"/>
              <a:t> з ринком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, </a:t>
            </a:r>
            <a:r>
              <a:rPr lang="ru-RU" sz="2000" dirty="0" err="1" smtClean="0"/>
              <a:t>моніторингом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потрібних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спеціальностей</a:t>
            </a:r>
            <a:r>
              <a:rPr lang="ru-RU" sz="2000" dirty="0" smtClean="0"/>
              <a:t>. </a:t>
            </a:r>
            <a:r>
              <a:rPr lang="ru-RU" sz="2000" dirty="0" err="1" smtClean="0"/>
              <a:t>Зміни</a:t>
            </a:r>
            <a:r>
              <a:rPr lang="ru-RU" sz="2000" dirty="0" smtClean="0"/>
              <a:t> в </a:t>
            </a:r>
            <a:r>
              <a:rPr lang="ru-RU" sz="2000" dirty="0" err="1" smtClean="0"/>
              <a:t>програмі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впровадження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напрямів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відбуваються</a:t>
            </a:r>
            <a:r>
              <a:rPr lang="ru-RU" sz="2000" dirty="0" smtClean="0"/>
              <a:t> часто й </a:t>
            </a:r>
            <a:r>
              <a:rPr lang="ru-RU" sz="2000" dirty="0" err="1" smtClean="0"/>
              <a:t>мобільно</a:t>
            </a:r>
            <a:r>
              <a:rPr lang="ru-RU" sz="2000" dirty="0" smtClean="0"/>
              <a:t>. Немало часу в </a:t>
            </a:r>
            <a:r>
              <a:rPr lang="ru-RU" sz="2000" dirty="0" err="1" smtClean="0"/>
              <a:t>навчальному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відведено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стажування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причому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воно</a:t>
            </a:r>
            <a:r>
              <a:rPr lang="ru-RU" sz="2000" dirty="0" smtClean="0"/>
              <a:t> </a:t>
            </a:r>
            <a:r>
              <a:rPr lang="ru-RU" sz="2000" dirty="0" err="1" smtClean="0"/>
              <a:t>буває</a:t>
            </a:r>
            <a:r>
              <a:rPr lang="ru-RU" sz="2000" dirty="0" smtClean="0"/>
              <a:t> </a:t>
            </a:r>
            <a:r>
              <a:rPr lang="ru-RU" sz="2000" dirty="0" err="1" smtClean="0"/>
              <a:t>оплачуваним</a:t>
            </a:r>
            <a:r>
              <a:rPr lang="ru-RU" sz="2000" dirty="0" smtClean="0"/>
              <a:t>. </a:t>
            </a:r>
            <a:r>
              <a:rPr lang="ru-RU" sz="2000" dirty="0" err="1" smtClean="0"/>
              <a:t>Діє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безліч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корпоративних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</a:t>
            </a:r>
            <a:r>
              <a:rPr lang="ru-RU" sz="2000" dirty="0" smtClean="0"/>
              <a:t>, за </a:t>
            </a:r>
            <a:r>
              <a:rPr lang="ru-RU" sz="2000" dirty="0" err="1" smtClean="0"/>
              <a:t>якими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корпорації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першому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курсі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починають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співпрацю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своїм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майбутнім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працівником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Через </a:t>
            </a:r>
            <a:r>
              <a:rPr lang="ru-RU" sz="2000" dirty="0" err="1" smtClean="0"/>
              <a:t>таку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прагматичність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припиняють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отримавши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ступінь</a:t>
            </a:r>
            <a:r>
              <a:rPr lang="ru-RU" sz="2000" dirty="0" smtClean="0"/>
              <a:t> бакалавра.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 не </a:t>
            </a:r>
            <a:r>
              <a:rPr lang="ru-RU" sz="2000" dirty="0" err="1" smtClean="0"/>
              <a:t>планує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викладати</a:t>
            </a:r>
            <a:r>
              <a:rPr lang="ru-RU" sz="2000" dirty="0" smtClean="0"/>
              <a:t> й </a:t>
            </a:r>
            <a:r>
              <a:rPr lang="ru-RU" sz="2000" dirty="0" err="1" smtClean="0"/>
              <a:t>будувати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наукову</a:t>
            </a:r>
            <a:r>
              <a:rPr lang="ru-RU" sz="2000" dirty="0" smtClean="0"/>
              <a:t> </a:t>
            </a:r>
            <a:r>
              <a:rPr lang="ru-RU" sz="2000" dirty="0" err="1" smtClean="0"/>
              <a:t>кар'єру</a:t>
            </a:r>
            <a:r>
              <a:rPr lang="ru-RU" sz="2000" dirty="0" smtClean="0"/>
              <a:t>, </a:t>
            </a:r>
            <a:r>
              <a:rPr lang="ru-RU" sz="2000" dirty="0" err="1" smtClean="0"/>
              <a:t>немає</a:t>
            </a:r>
            <a:r>
              <a:rPr lang="ru-RU" sz="2000" dirty="0" smtClean="0"/>
              <a:t> </a:t>
            </a:r>
            <a:r>
              <a:rPr lang="ru-RU" sz="2000" dirty="0" err="1" smtClean="0"/>
              <a:t>сенсу</a:t>
            </a:r>
            <a:r>
              <a:rPr lang="ru-RU" sz="2000" dirty="0" smtClean="0"/>
              <a:t> </a:t>
            </a:r>
            <a:r>
              <a:rPr lang="ru-RU" sz="2000" dirty="0" err="1" smtClean="0"/>
              <a:t>витрачати</a:t>
            </a:r>
            <a:r>
              <a:rPr lang="ru-RU" sz="2000" dirty="0" smtClean="0"/>
              <a:t> час на </a:t>
            </a:r>
            <a:r>
              <a:rPr lang="ru-RU" sz="2000" dirty="0" err="1" smtClean="0"/>
              <a:t>отримання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магістерського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ступеня</a:t>
            </a:r>
            <a:r>
              <a:rPr lang="ru-RU" sz="2000" dirty="0" smtClean="0"/>
              <a:t>.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прийому</a:t>
            </a:r>
            <a:r>
              <a:rPr lang="ru-RU" sz="2000" dirty="0" smtClean="0"/>
              <a:t> на роботу </a:t>
            </a:r>
            <a:r>
              <a:rPr lang="ru-RU" sz="2000" dirty="0" err="1" smtClean="0"/>
              <a:t>зависокий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науковий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ступінь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насторожити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роботодавця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67938" name="Picture 2" descr="https://encrypted-tbn0.gstatic.com/images?q=tbn:ANd9GcS_wzUb9VYwG6u65J4TMnnxfT0HYExGesIrX12L1vny5VYf6mN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8" y="764704"/>
            <a:ext cx="339743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1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332656"/>
            <a:ext cx="5760639" cy="633670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Післядипломна</a:t>
            </a:r>
            <a:r>
              <a:rPr lang="ru-RU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освіта</a:t>
            </a:r>
            <a:endParaRPr lang="ru-RU" sz="2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Отримати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другу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спеціальність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підвищити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кваліфікацію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продовжити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покинуте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колись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навчання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здобути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вищий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науковий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ступінь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– усе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Канаді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доступне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Якщо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метою є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отримання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другої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вищої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освіти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необхідно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мати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диплом бакалавра і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скласти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іспит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з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англійської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Можна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навчатися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спеціалізованих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курсах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магістратурі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Але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всі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ці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перспективи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платні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бюджетної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форми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на такому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рівні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освіти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Канаді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існує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946525" indent="0">
              <a:buNone/>
            </a:pPr>
            <a:endParaRPr lang="ru-RU" sz="2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8962" name="Picture 2" descr="Ð ÐµÐ·ÑÐ»ÑÑÐ°Ñ Ð¿Ð¾ÑÑÐºÑ Ð·Ð¾Ð±ÑÐ°Ð¶ÐµÐ½Ñ Ð·Ð° Ð·Ð°Ð¿Ð¸ÑÐ¾Ð¼ &quot;ÐºÐ°Ð½Ð°Ð´Ñ ÐÑÑÐ»ÑÐ´Ð¸Ð¿Ð»Ð¾Ð¼Ð½Ð° Ð¾ÑÐ²ÑÑ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" y="276672"/>
            <a:ext cx="303729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97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owerpoint-template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54B2A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95</TotalTime>
  <Words>626</Words>
  <Application>Microsoft Office PowerPoint</Application>
  <PresentationFormat>Экран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powerpoint-template</vt:lpstr>
      <vt:lpstr>«Вища освіта в Канаді»</vt:lpstr>
      <vt:lpstr>Вища освіта Канади  представлена університетами та коледжами. Перші дають науковий ступінь, другі – диплом про присвоєння спеціальності. Вищі навчальні заклади Канади відомі інженерними спеціальностями, аерокосмічними, комп'ютерними, а також вивченням землі та її надр (що пов'язано з видобутком нафти). Оскільки країна дуже популярна серед туристів, розвинені готельно-туристичні спеціальності. Вища освіта державна, але платна. Приватні здебільшого релігійні заклади (не богословські, а засновані християнськими громадами, з цілком світським переліком спеціальностей). У державних вишах канадці платять за освіту десь удвічі менше, ніж іноземні студенти. В приватних – приблизно однаково.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«Вища освіта в Канаді»</dc:title>
  <dc:creator>Пользователь</dc:creator>
  <cp:lastModifiedBy>Пользователь</cp:lastModifiedBy>
  <cp:revision>7</cp:revision>
  <dcterms:created xsi:type="dcterms:W3CDTF">2018-11-25T18:50:15Z</dcterms:created>
  <dcterms:modified xsi:type="dcterms:W3CDTF">2018-11-25T20:33:20Z</dcterms:modified>
</cp:coreProperties>
</file>