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3428" autoAdjust="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AC877C-4E0E-4855-8C46-710352936B69}" type="datetimeFigureOut">
              <a:rPr lang="uk-UA" smtClean="0"/>
              <a:t>25.11.2018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6C1E47-FF02-4654-BAA1-F320EACCF9FC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7687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25000"/>
                  </a:schemeClr>
                </a:solidFill>
              </a:rPr>
              <a:t>Система </a:t>
            </a:r>
            <a:r>
              <a:rPr lang="uk-UA" smtClean="0">
                <a:solidFill>
                  <a:schemeClr val="tx2">
                    <a:lumMod val="25000"/>
                  </a:schemeClr>
                </a:solidFill>
              </a:rPr>
              <a:t>вищої </a:t>
            </a:r>
            <a:r>
              <a:rPr lang="uk-UA" smtClean="0">
                <a:solidFill>
                  <a:schemeClr val="tx2">
                    <a:lumMod val="25000"/>
                  </a:schemeClr>
                </a:solidFill>
              </a:rPr>
              <a:t>освіти Польщі</a:t>
            </a:r>
            <a:endParaRPr lang="uk-UA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30" name="Picture 6" descr="C:\Users\Ірина\Desktop\san-hoc-bong-du-hoc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100"/>
            <a:ext cx="9143999" cy="47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539552" y="1340768"/>
            <a:ext cx="7690048" cy="4320479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лекцій</a:t>
            </a:r>
            <a:r>
              <a:rPr lang="ru-RU" dirty="0"/>
              <a:t>, </a:t>
            </a:r>
            <a:r>
              <a:rPr lang="ru-RU" dirty="0" err="1"/>
              <a:t>семінарів</a:t>
            </a:r>
            <a:r>
              <a:rPr lang="ru-RU" dirty="0"/>
              <a:t>, </a:t>
            </a:r>
            <a:r>
              <a:rPr lang="ru-RU" dirty="0" err="1"/>
              <a:t>практичних</a:t>
            </a:r>
            <a:r>
              <a:rPr lang="ru-RU" dirty="0"/>
              <a:t> занять, </a:t>
            </a:r>
            <a:r>
              <a:rPr lang="ru-RU" dirty="0" err="1"/>
              <a:t>лабораторних</a:t>
            </a:r>
            <a:r>
              <a:rPr lang="ru-RU" dirty="0"/>
              <a:t>. </a:t>
            </a:r>
            <a:r>
              <a:rPr lang="ru-RU" dirty="0" err="1"/>
              <a:t>Лекції</a:t>
            </a:r>
            <a:r>
              <a:rPr lang="ru-RU" dirty="0"/>
              <a:t> є активною формою занять,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слухають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, але й </a:t>
            </a:r>
            <a:r>
              <a:rPr lang="ru-RU" dirty="0" err="1"/>
              <a:t>доповнюють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задають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висловлюють</a:t>
            </a:r>
            <a:r>
              <a:rPr lang="ru-RU" dirty="0"/>
              <a:t> свою думку і за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бали</a:t>
            </a:r>
            <a:r>
              <a:rPr lang="ru-RU" dirty="0"/>
              <a:t>. На </a:t>
            </a:r>
            <a:r>
              <a:rPr lang="ru-RU" dirty="0" err="1"/>
              <a:t>семінарах</a:t>
            </a:r>
            <a:r>
              <a:rPr lang="ru-RU" dirty="0"/>
              <a:t>,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студента. </a:t>
            </a:r>
            <a:r>
              <a:rPr lang="ru-RU" dirty="0" err="1"/>
              <a:t>Екзаменаційна</a:t>
            </a:r>
            <a:r>
              <a:rPr lang="ru-RU" dirty="0"/>
              <a:t> </a:t>
            </a:r>
            <a:r>
              <a:rPr lang="ru-RU" dirty="0" err="1"/>
              <a:t>сесія</a:t>
            </a:r>
            <a:r>
              <a:rPr lang="ru-RU" dirty="0"/>
              <a:t> проходить два рази в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Зарахування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переведення</a:t>
            </a:r>
            <a:r>
              <a:rPr lang="ru-RU" dirty="0"/>
              <a:t> студента на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семест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студент з </a:t>
            </a:r>
            <a:r>
              <a:rPr lang="ru-RU" dirty="0" err="1"/>
              <a:t>поважних</a:t>
            </a:r>
            <a:r>
              <a:rPr lang="ru-RU" dirty="0"/>
              <a:t> причин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здати</a:t>
            </a:r>
            <a:r>
              <a:rPr lang="ru-RU" dirty="0"/>
              <a:t> </a:t>
            </a:r>
            <a:r>
              <a:rPr lang="ru-RU" dirty="0" err="1"/>
              <a:t>екзамен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здав</a:t>
            </a:r>
            <a:r>
              <a:rPr lang="ru-RU" dirty="0"/>
              <a:t> на </a:t>
            </a:r>
            <a:r>
              <a:rPr lang="ru-RU" dirty="0" err="1"/>
              <a:t>двійку</a:t>
            </a:r>
            <a:r>
              <a:rPr lang="ru-RU" dirty="0"/>
              <a:t>), то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перездати</a:t>
            </a:r>
            <a:r>
              <a:rPr lang="ru-RU" dirty="0"/>
              <a:t> </a:t>
            </a:r>
            <a:r>
              <a:rPr lang="ru-RU" dirty="0" err="1"/>
              <a:t>іспит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наступної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. Студент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перездачі</a:t>
            </a:r>
            <a:r>
              <a:rPr lang="ru-RU" dirty="0"/>
              <a:t> </a:t>
            </a:r>
            <a:r>
              <a:rPr lang="ru-RU" dirty="0" err="1"/>
              <a:t>іспиту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студент не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зарахованої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 то </a:t>
            </a:r>
            <a:r>
              <a:rPr lang="ru-RU" dirty="0" err="1"/>
              <a:t>постає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відрахування</a:t>
            </a:r>
            <a:r>
              <a:rPr lang="ru-RU" dirty="0"/>
              <a:t> з ВНЗ. </a:t>
            </a:r>
            <a:r>
              <a:rPr lang="ru-RU" dirty="0" err="1"/>
              <a:t>Відрахований</a:t>
            </a:r>
            <a:r>
              <a:rPr lang="ru-RU" dirty="0"/>
              <a:t> студент за </a:t>
            </a:r>
            <a:r>
              <a:rPr lang="ru-RU" dirty="0" err="1"/>
              <a:t>деяких</a:t>
            </a:r>
            <a:r>
              <a:rPr lang="ru-RU" dirty="0"/>
              <a:t> умов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поновитись</a:t>
            </a:r>
            <a:r>
              <a:rPr lang="ru-RU" dirty="0"/>
              <a:t>.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п’ятибальною</a:t>
            </a:r>
            <a:r>
              <a:rPr lang="ru-RU" dirty="0"/>
              <a:t> системою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r>
              <a:rPr lang="uk-UA" dirty="0"/>
              <a:t>Польська мова є мовою викладання у вищих навчальних закладах.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3211"/>
            <a:ext cx="9144000" cy="1080120"/>
          </a:xfrm>
          <a:solidFill>
            <a:schemeClr val="tx2"/>
          </a:solidFill>
        </p:spPr>
        <p:txBody>
          <a:bodyPr/>
          <a:lstStyle/>
          <a:p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Система оцінювання знань</a:t>
            </a:r>
            <a:endParaRPr lang="uk-UA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5264"/>
            <a:ext cx="9144000" cy="105273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sz="4400" b="1" dirty="0">
                <a:solidFill>
                  <a:schemeClr val="tx2">
                    <a:lumMod val="10000"/>
                  </a:schemeClr>
                </a:solidFill>
                <a:effectLst/>
              </a:rPr>
              <a:t>Навчання англійською мовою</a:t>
            </a:r>
            <a:endParaRPr lang="uk-UA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4860032" y="260648"/>
            <a:ext cx="3442720" cy="5040560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uk-UA" dirty="0"/>
              <a:t>У Польщі можна навчатись англійською мовою (значно меншою є пропозиція навчання французькою, німецькою мовою). При вступі абітурієнт повинен показати документ, що підтверджує знання англійської мови ( міжнародний тест) або написати тест з англійської мови у навчальному закладі. Увесь процес навчання відбувається англійською мовою: лекції, практичні заняття, іспити, написання та захист дипломних робіт. Багато польських студентів обирають форму навчання англійською мовою.</a:t>
            </a:r>
          </a:p>
        </p:txBody>
      </p:sp>
      <p:pic>
        <p:nvPicPr>
          <p:cNvPr id="7170" name="Picture 2" descr="C:\Users\Ірина\Desktop\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8236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11560" y="1196752"/>
            <a:ext cx="7776864" cy="4968552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dirty="0"/>
              <a:t>В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є </a:t>
            </a:r>
            <a:r>
              <a:rPr lang="ru-RU" dirty="0" err="1"/>
              <a:t>безкоштовним</a:t>
            </a:r>
            <a:r>
              <a:rPr lang="ru-RU" dirty="0"/>
              <a:t>, а для </a:t>
            </a:r>
            <a:r>
              <a:rPr lang="ru-RU" dirty="0" err="1"/>
              <a:t>іноземці</a:t>
            </a:r>
            <a:r>
              <a:rPr lang="ru-RU" dirty="0"/>
              <a:t> – </a:t>
            </a:r>
            <a:r>
              <a:rPr lang="ru-RU" dirty="0" err="1"/>
              <a:t>платним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 в </a:t>
            </a:r>
            <a:r>
              <a:rPr lang="ru-RU" dirty="0" err="1"/>
              <a:t>недержавних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 на </a:t>
            </a:r>
            <a:r>
              <a:rPr lang="ru-RU" dirty="0" err="1"/>
              <a:t>платній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навчаються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і </a:t>
            </a:r>
            <a:r>
              <a:rPr lang="ru-RU" dirty="0" err="1"/>
              <a:t>іноземці</a:t>
            </a:r>
            <a:r>
              <a:rPr lang="ru-RU" dirty="0"/>
              <a:t>.</a:t>
            </a:r>
          </a:p>
          <a:p>
            <a:pPr marL="18288" indent="0">
              <a:buNone/>
            </a:pPr>
            <a:r>
              <a:rPr lang="ru-RU" dirty="0"/>
              <a:t>За </a:t>
            </a:r>
            <a:r>
              <a:rPr lang="ru-RU" dirty="0" err="1"/>
              <a:t>деяких</a:t>
            </a:r>
            <a:r>
              <a:rPr lang="ru-RU" dirty="0"/>
              <a:t> умов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безкоштовного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.</a:t>
            </a:r>
          </a:p>
          <a:p>
            <a:pPr marL="18288" indent="0">
              <a:buNone/>
            </a:pPr>
            <a:r>
              <a:rPr lang="ru-RU" dirty="0" err="1"/>
              <a:t>Мінімальна</a:t>
            </a:r>
            <a:r>
              <a:rPr lang="ru-RU" dirty="0"/>
              <a:t> оплата за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/>
              <a:t>іноземців</a:t>
            </a:r>
            <a:r>
              <a:rPr lang="ru-RU" dirty="0"/>
              <a:t> в державному ВНЗ становить 2 000 </a:t>
            </a:r>
            <a:r>
              <a:rPr lang="ru-RU" dirty="0" err="1"/>
              <a:t>євро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pPr marL="18288" indent="0">
              <a:buNone/>
            </a:pPr>
            <a:r>
              <a:rPr lang="ru-RU" dirty="0" err="1"/>
              <a:t>Мімінальна</a:t>
            </a:r>
            <a:r>
              <a:rPr lang="ru-RU" dirty="0"/>
              <a:t> оплата за </a:t>
            </a:r>
            <a:r>
              <a:rPr lang="ru-RU" dirty="0" err="1"/>
              <a:t>навчання</a:t>
            </a:r>
            <a:r>
              <a:rPr lang="ru-RU" dirty="0"/>
              <a:t> для </a:t>
            </a:r>
            <a:r>
              <a:rPr lang="ru-RU" dirty="0" err="1"/>
              <a:t>іноземців</a:t>
            </a:r>
            <a:r>
              <a:rPr lang="ru-RU" dirty="0"/>
              <a:t> в </a:t>
            </a:r>
            <a:r>
              <a:rPr lang="ru-RU" dirty="0" err="1"/>
              <a:t>недержавному</a:t>
            </a:r>
            <a:r>
              <a:rPr lang="ru-RU" dirty="0"/>
              <a:t> ВНЗ становить 7 000 </a:t>
            </a:r>
            <a:r>
              <a:rPr lang="ru-RU" dirty="0" err="1"/>
              <a:t>грн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ВНЗ в </a:t>
            </a:r>
            <a:r>
              <a:rPr lang="ru-RU" dirty="0" err="1"/>
              <a:t>Польщі</a:t>
            </a:r>
            <a:r>
              <a:rPr lang="ru-RU" dirty="0"/>
              <a:t> не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за </a:t>
            </a:r>
            <a:r>
              <a:rPr lang="ru-RU" dirty="0" err="1"/>
              <a:t>навчання</a:t>
            </a:r>
            <a:r>
              <a:rPr lang="ru-RU" dirty="0"/>
              <a:t> (на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поширеної</a:t>
            </a:r>
            <a:r>
              <a:rPr lang="ru-RU" dirty="0"/>
              <a:t> практики в </a:t>
            </a:r>
            <a:r>
              <a:rPr lang="ru-RU" dirty="0" err="1"/>
              <a:t>Україні</a:t>
            </a:r>
            <a:r>
              <a:rPr lang="ru-RU" dirty="0"/>
              <a:t>). В </a:t>
            </a:r>
            <a:r>
              <a:rPr lang="ru-RU" dirty="0" err="1"/>
              <a:t>договорі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підписується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навчальним</a:t>
            </a:r>
            <a:r>
              <a:rPr lang="ru-RU" dirty="0"/>
              <a:t> закладом та студентом </a:t>
            </a:r>
            <a:r>
              <a:rPr lang="ru-RU" dirty="0" err="1"/>
              <a:t>вказується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оплат (</a:t>
            </a:r>
            <a:r>
              <a:rPr lang="ru-RU" dirty="0" err="1"/>
              <a:t>наприклад</a:t>
            </a:r>
            <a:r>
              <a:rPr lang="ru-RU" dirty="0"/>
              <a:t> на 3 роки, </a:t>
            </a:r>
            <a:r>
              <a:rPr lang="ru-RU" dirty="0" err="1"/>
              <a:t>рівень</a:t>
            </a:r>
            <a:r>
              <a:rPr lang="ru-RU" dirty="0"/>
              <a:t> бакалавр) і </a:t>
            </a:r>
            <a:r>
              <a:rPr lang="ru-RU" dirty="0" err="1"/>
              <a:t>навчальний</a:t>
            </a:r>
            <a:r>
              <a:rPr lang="ru-RU" dirty="0"/>
              <a:t> заклад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3 </a:t>
            </a:r>
            <a:r>
              <a:rPr lang="ru-RU" dirty="0" err="1"/>
              <a:t>років</a:t>
            </a:r>
            <a:r>
              <a:rPr lang="ru-RU" dirty="0"/>
              <a:t> не </a:t>
            </a:r>
            <a:r>
              <a:rPr lang="ru-RU" dirty="0" err="1"/>
              <a:t>підвищуватиме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в </a:t>
            </a:r>
            <a:r>
              <a:rPr lang="ru-RU" dirty="0" err="1"/>
              <a:t>оплаті</a:t>
            </a:r>
            <a:r>
              <a:rPr lang="ru-RU" dirty="0"/>
              <a:t> за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pPr marL="18288" indent="0">
              <a:buNone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гнучка</a:t>
            </a:r>
            <a:r>
              <a:rPr lang="ru-RU" dirty="0"/>
              <a:t> система оплати за </a:t>
            </a:r>
            <a:r>
              <a:rPr lang="ru-RU" dirty="0" err="1"/>
              <a:t>навчання</a:t>
            </a:r>
            <a:r>
              <a:rPr lang="ru-RU" dirty="0"/>
              <a:t>. Студент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сплачувати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одноразово за 1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(у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знижку</a:t>
            </a:r>
            <a:r>
              <a:rPr lang="ru-RU" dirty="0"/>
              <a:t> в </a:t>
            </a:r>
            <a:r>
              <a:rPr lang="ru-RU" dirty="0" err="1"/>
              <a:t>оплаті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: </a:t>
            </a:r>
            <a:r>
              <a:rPr lang="ru-RU" dirty="0" err="1"/>
              <a:t>щомісяця</a:t>
            </a:r>
            <a:r>
              <a:rPr lang="ru-RU" dirty="0"/>
              <a:t>, </a:t>
            </a:r>
            <a:r>
              <a:rPr lang="ru-RU" dirty="0" err="1"/>
              <a:t>щокварталу</a:t>
            </a:r>
            <a:r>
              <a:rPr lang="ru-RU" dirty="0"/>
              <a:t>, </a:t>
            </a:r>
            <a:r>
              <a:rPr lang="ru-RU" dirty="0" err="1"/>
              <a:t>щосеместру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Оплата за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2655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Ірина\Desktop\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Ірина\Desktop\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Ірина\Desktop\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Ірина\Desktop\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Ірина\Desktop\ulja_malenka_moja_ja_tebe_kohau_prosto_nerealno_silno_djakuu_tob_za_vse_djakuu_sho_ti_v_mene_dlja_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13855"/>
            <a:ext cx="9144000" cy="108350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Типи вузів</a:t>
            </a:r>
            <a:endParaRPr lang="uk-UA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07504" y="1340768"/>
            <a:ext cx="3888432" cy="5517232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uk-UA" dirty="0"/>
              <a:t>Система вищої освіти в Польщі представлена державними та </a:t>
            </a:r>
            <a:r>
              <a:rPr lang="uk-UA" dirty="0" smtClean="0"/>
              <a:t>недержавними вищими </a:t>
            </a:r>
            <a:r>
              <a:rPr lang="uk-UA" dirty="0"/>
              <a:t>навчальними закладами. Недержавні навчальні заклади існують з 1989 року. Державні і недержавні ВНЗ мають однакові стандарти організації навчального процесу та викладання. Форма власності навчального закладу не впливає на якість, престижність диплому. Навчальні заклади за своєю спеціалізацією поділяються на технічні, бізнесові, суспільно-економічні, медичні, спортивні та інші. Статус вищих навчальних закладів мають технікуми, коледжі, інститути, академії, університети</a:t>
            </a:r>
            <a:r>
              <a:rPr lang="uk-UA" dirty="0" smtClean="0"/>
              <a:t>.</a:t>
            </a:r>
            <a:endParaRPr lang="uk-UA" dirty="0"/>
          </a:p>
          <a:p>
            <a:pPr marL="18288" indent="0">
              <a:buNone/>
            </a:pPr>
            <a:r>
              <a:rPr lang="uk-UA" dirty="0"/>
              <a:t>Третій і четвертий рівні акредитації мають інститути (вищі школи), консерваторії, академії, університети.</a:t>
            </a:r>
          </a:p>
        </p:txBody>
      </p:sp>
      <p:pic>
        <p:nvPicPr>
          <p:cNvPr id="1028" name="Picture 4" descr="C:\Users\Ірина\Desktop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98016"/>
            <a:ext cx="4802144" cy="51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  <a:solidFill>
            <a:schemeClr val="accent5"/>
          </a:solidFill>
        </p:spPr>
        <p:txBody>
          <a:bodyPr/>
          <a:lstStyle/>
          <a:p>
            <a:r>
              <a:rPr lang="uk-UA" dirty="0" err="1">
                <a:solidFill>
                  <a:schemeClr val="tx2">
                    <a:lumMod val="25000"/>
                  </a:schemeClr>
                </a:solidFill>
              </a:rPr>
              <a:t>Освітньо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 – кваліфікаційні рівні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3816424" cy="3960440"/>
          </a:xfrm>
        </p:spPr>
        <p:txBody>
          <a:bodyPr/>
          <a:lstStyle/>
          <a:p>
            <a:pPr fontAlgn="base"/>
            <a:r>
              <a:rPr lang="uk-UA" b="1" dirty="0">
                <a:effectLst/>
              </a:rPr>
              <a:t>Бакалавр</a:t>
            </a:r>
            <a:r>
              <a:rPr lang="uk-UA" dirty="0">
                <a:effectLst/>
              </a:rPr>
              <a:t> (навчання триває 3 – 3.5 роки)</a:t>
            </a:r>
          </a:p>
          <a:p>
            <a:pPr fontAlgn="base"/>
            <a:r>
              <a:rPr lang="uk-UA" b="1" dirty="0">
                <a:effectLst/>
              </a:rPr>
              <a:t>Інженер</a:t>
            </a:r>
            <a:r>
              <a:rPr lang="uk-UA" dirty="0">
                <a:effectLst/>
              </a:rPr>
              <a:t> (навчання триває 3 або 5 років)</a:t>
            </a:r>
          </a:p>
          <a:p>
            <a:pPr fontAlgn="base"/>
            <a:r>
              <a:rPr lang="uk-UA" b="1" dirty="0">
                <a:effectLst/>
              </a:rPr>
              <a:t>Магістр </a:t>
            </a:r>
            <a:r>
              <a:rPr lang="uk-UA" dirty="0">
                <a:effectLst/>
              </a:rPr>
              <a:t>(навчання триває 1.5 – 2 роки)</a:t>
            </a:r>
          </a:p>
          <a:p>
            <a:pPr fontAlgn="base"/>
            <a:r>
              <a:rPr lang="uk-UA" b="1" dirty="0">
                <a:effectLst/>
              </a:rPr>
              <a:t>Магістр</a:t>
            </a:r>
            <a:r>
              <a:rPr lang="uk-UA" dirty="0">
                <a:effectLst/>
              </a:rPr>
              <a:t> – інженер (навчання триває 5 років)</a:t>
            </a:r>
          </a:p>
          <a:p>
            <a:pPr marL="18288" indent="0">
              <a:buNone/>
            </a:pP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5029200" y="404664"/>
            <a:ext cx="3273552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b="1" dirty="0">
                <a:effectLst/>
              </a:rPr>
              <a:t>Дипломи </a:t>
            </a:r>
            <a:r>
              <a:rPr lang="uk-UA" dirty="0">
                <a:effectLst/>
              </a:rPr>
              <a:t>польських навчальних </a:t>
            </a:r>
            <a:r>
              <a:rPr lang="uk-UA" dirty="0" err="1">
                <a:effectLst/>
              </a:rPr>
              <a:t>закладів </a:t>
            </a:r>
            <a:r>
              <a:rPr lang="uk-UA" b="1" dirty="0" err="1">
                <a:effectLst/>
              </a:rPr>
              <a:t>визн</a:t>
            </a:r>
            <a:r>
              <a:rPr lang="uk-UA" b="1" dirty="0">
                <a:effectLst/>
              </a:rPr>
              <a:t>аються </a:t>
            </a:r>
            <a:r>
              <a:rPr lang="uk-UA" dirty="0">
                <a:effectLst/>
              </a:rPr>
              <a:t>та дають можливість </a:t>
            </a:r>
            <a:r>
              <a:rPr lang="uk-UA" b="1" dirty="0">
                <a:effectLst/>
              </a:rPr>
              <a:t>працювати за спеціальністю </a:t>
            </a:r>
            <a:r>
              <a:rPr lang="uk-UA" dirty="0">
                <a:effectLst/>
              </a:rPr>
              <a:t>в Європейському Союзі, Україні та в більшості країн світу. Дипломи не потребують спеціального визнання та </a:t>
            </a:r>
            <a:r>
              <a:rPr lang="uk-UA" dirty="0" err="1" smtClean="0">
                <a:effectLst/>
              </a:rPr>
              <a:t>нострифікації</a:t>
            </a:r>
            <a:r>
              <a:rPr lang="uk-UA" dirty="0" smtClean="0">
                <a:effectLst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30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932040" y="1716744"/>
            <a:ext cx="3719736" cy="5141254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uk-UA" dirty="0"/>
              <a:t>Польща приєдналася до Болонського процесу в 1999 році, запроваджуючи двоступеневу систему освіти – бакалавр, магістр. Польща, як і інші європейські країни, займається впровадженням болонських норм і стандартів в освіті, науці і </a:t>
            </a:r>
            <a:r>
              <a:rPr lang="uk-UA" dirty="0" smtClean="0"/>
              <a:t>техніці. На </a:t>
            </a:r>
            <a:r>
              <a:rPr lang="uk-UA" dirty="0"/>
              <a:t>сьогодні вища освіта Польщі має багато переваг. Дипломи польських навчальних закладів визнаються у всіх країнах Європи і в більшості країн світу, при цьому не потрібне додаткове їх підтвердження. Сама ж система освіти в Польщі функціонує відповідно до норм загальноєвропейської схеми (</a:t>
            </a:r>
            <a:r>
              <a:rPr lang="de-DE" dirty="0"/>
              <a:t>ECTS). </a:t>
            </a:r>
            <a:r>
              <a:rPr lang="uk-UA" dirty="0"/>
              <a:t>Також освіта в Польщі відповідає Міжнародним нормам класифікації освіти (</a:t>
            </a:r>
            <a:r>
              <a:rPr lang="de-DE" dirty="0"/>
              <a:t>ISCED).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bg1"/>
          </a:solidFill>
        </p:spPr>
        <p:txBody>
          <a:bodyPr/>
          <a:lstStyle/>
          <a:p>
            <a:r>
              <a:rPr lang="uk-UA" sz="4800" dirty="0">
                <a:solidFill>
                  <a:schemeClr val="tx2">
                    <a:lumMod val="25000"/>
                  </a:schemeClr>
                </a:solidFill>
              </a:rPr>
              <a:t>Болонська система. Визнання </a:t>
            </a:r>
            <a:r>
              <a:rPr lang="uk-UA" sz="4800" dirty="0" smtClean="0">
                <a:solidFill>
                  <a:schemeClr val="tx2">
                    <a:lumMod val="25000"/>
                  </a:schemeClr>
                </a:solidFill>
              </a:rPr>
              <a:t>дипломів</a:t>
            </a:r>
            <a:endParaRPr lang="uk-UA" sz="4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Ірина\Desktop\dyplom_0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744"/>
            <a:ext cx="4788024" cy="51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chemeClr val="tx2">
                    <a:lumMod val="25000"/>
                  </a:schemeClr>
                </a:solidFill>
                <a:effectLst/>
              </a:rPr>
              <a:t>Програми обмінів. 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Практики</a:t>
            </a:r>
            <a:endParaRPr lang="uk-UA" dirty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4078168" cy="4464496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de-DE" sz="2600" dirty="0">
                <a:solidFill>
                  <a:schemeClr val="tx2">
                    <a:lumMod val="25000"/>
                  </a:schemeClr>
                </a:solidFill>
                <a:effectLst/>
              </a:rPr>
              <a:t>Erasmus</a:t>
            </a:r>
          </a:p>
          <a:p>
            <a:pPr marL="18288" indent="0">
              <a:buNone/>
            </a:pPr>
            <a:r>
              <a:rPr lang="uk-UA" dirty="0"/>
              <a:t>Ця найвідоміша програма студентських обмінів розпочала роботу ще в 1987 році.  На даний момент є найкращою можливістю навчатися в Європі.  Партнерами програми є університети з 32 європейських країн і Туреччини.  Програма </a:t>
            </a:r>
            <a:r>
              <a:rPr lang="de-DE" dirty="0"/>
              <a:t>Erasmus + Non EU </a:t>
            </a:r>
            <a:r>
              <a:rPr lang="uk-UA" dirty="0"/>
              <a:t>дозволяє пройти навчання в престижних університетах поза Євросоюзом: в Канаді, США, </a:t>
            </a:r>
            <a:r>
              <a:rPr lang="uk-UA" dirty="0" err="1"/>
              <a:t>Гонг-Конгу</a:t>
            </a:r>
            <a:r>
              <a:rPr lang="uk-UA" dirty="0"/>
              <a:t> і Австралії, отримуючи при цьому стипендію в розмірі 650 євро і покриття вартості проїзду в країну.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8288" indent="0">
              <a:buNone/>
            </a:pPr>
            <a:endParaRPr lang="uk-UA" dirty="0"/>
          </a:p>
        </p:txBody>
      </p:sp>
      <p:pic>
        <p:nvPicPr>
          <p:cNvPr id="3075" name="Picture 3" descr="C:\Users\Ірина\Desktop\12.8_up_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96" y="476672"/>
            <a:ext cx="44797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347864" y="548680"/>
            <a:ext cx="4881736" cy="4248472"/>
          </a:xfrm>
        </p:spPr>
        <p:txBody>
          <a:bodyPr/>
          <a:lstStyle/>
          <a:p>
            <a:pPr marL="18288" indent="0">
              <a:buNone/>
            </a:pPr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CEEPUS</a:t>
            </a:r>
          </a:p>
          <a:p>
            <a:pPr marL="18288" indent="0">
              <a:buNone/>
            </a:pPr>
            <a:r>
              <a:rPr lang="uk-UA" dirty="0"/>
              <a:t>Середньоєвропейська урядова програма, яка дозволяє поїхати на навчання в один з університетів в 16 країнах Європи: від Австрії до Хорватії. Учасники отримують повне фінансування на час поїздки, розмір якого пропорційний вартості життя в країні. Тривалість програми – від 3 місяців до 1 року.</a:t>
            </a:r>
          </a:p>
        </p:txBody>
      </p:sp>
      <p:pic>
        <p:nvPicPr>
          <p:cNvPr id="4098" name="Picture 2" descr="C:\Users\Ірина\Desktop\завантажен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2" y="1268760"/>
            <a:ext cx="2939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779912" y="188640"/>
            <a:ext cx="4521696" cy="5616624"/>
          </a:xfrm>
        </p:spPr>
        <p:txBody>
          <a:bodyPr>
            <a:normAutofit fontScale="62500" lnSpcReduction="20000"/>
          </a:bodyPr>
          <a:lstStyle/>
          <a:p>
            <a:pPr marL="18288" indent="0">
              <a:buNone/>
            </a:pPr>
            <a:r>
              <a:rPr lang="ru-RU" sz="3800" dirty="0" err="1">
                <a:solidFill>
                  <a:schemeClr val="tx2">
                    <a:lumMod val="25000"/>
                  </a:schemeClr>
                </a:solidFill>
              </a:rPr>
              <a:t>Вишеградська</a:t>
            </a:r>
            <a:r>
              <a:rPr lang="ru-RU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2">
                    <a:lumMod val="25000"/>
                  </a:schemeClr>
                </a:solidFill>
              </a:rPr>
              <a:t>стипендіальна</a:t>
            </a:r>
            <a:r>
              <a:rPr lang="ru-RU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3800" dirty="0" err="1">
                <a:solidFill>
                  <a:schemeClr val="tx2">
                    <a:lumMod val="25000"/>
                  </a:schemeClr>
                </a:solidFill>
              </a:rPr>
              <a:t>програма</a:t>
            </a:r>
            <a:endParaRPr lang="ru-RU" sz="3800" dirty="0">
              <a:solidFill>
                <a:schemeClr val="tx2">
                  <a:lumMod val="25000"/>
                </a:schemeClr>
              </a:solidFill>
            </a:endParaRPr>
          </a:p>
          <a:p>
            <a:pPr marL="18288" indent="0">
              <a:buNone/>
            </a:pPr>
            <a:r>
              <a:rPr lang="ru-RU" sz="2900" dirty="0" err="1"/>
              <a:t>Вишеградська</a:t>
            </a:r>
            <a:r>
              <a:rPr lang="ru-RU" sz="2900" dirty="0"/>
              <a:t> </a:t>
            </a:r>
            <a:r>
              <a:rPr lang="ru-RU" sz="2900" dirty="0" err="1"/>
              <a:t>стипендіальна</a:t>
            </a:r>
            <a:r>
              <a:rPr lang="ru-RU" sz="2900" dirty="0"/>
              <a:t> </a:t>
            </a:r>
            <a:r>
              <a:rPr lang="ru-RU" sz="2900" dirty="0" err="1"/>
              <a:t>програма</a:t>
            </a:r>
            <a:r>
              <a:rPr lang="ru-RU" sz="2900" dirty="0"/>
              <a:t> для </a:t>
            </a:r>
            <a:r>
              <a:rPr lang="ru-RU" sz="2900" dirty="0" err="1"/>
              <a:t>кращих</a:t>
            </a:r>
            <a:r>
              <a:rPr lang="ru-RU" sz="2900" dirty="0"/>
              <a:t> </a:t>
            </a:r>
            <a:r>
              <a:rPr lang="ru-RU" sz="2900" dirty="0" err="1"/>
              <a:t>студентів</a:t>
            </a:r>
            <a:r>
              <a:rPr lang="ru-RU" sz="2900" dirty="0"/>
              <a:t> та </a:t>
            </a:r>
            <a:r>
              <a:rPr lang="ru-RU" sz="2900" dirty="0" err="1"/>
              <a:t>аспірантів</a:t>
            </a:r>
            <a:r>
              <a:rPr lang="ru-RU" sz="2900" dirty="0"/>
              <a:t> з </a:t>
            </a:r>
            <a:r>
              <a:rPr lang="ru-RU" sz="2900" dirty="0" err="1"/>
              <a:t>Польщі</a:t>
            </a:r>
            <a:r>
              <a:rPr lang="ru-RU" sz="2900" dirty="0"/>
              <a:t>, </a:t>
            </a:r>
            <a:r>
              <a:rPr lang="ru-RU" sz="2900" dirty="0" err="1"/>
              <a:t>Чехії</a:t>
            </a:r>
            <a:r>
              <a:rPr lang="ru-RU" sz="2900" dirty="0"/>
              <a:t>, </a:t>
            </a:r>
            <a:r>
              <a:rPr lang="ru-RU" sz="2900" dirty="0" err="1"/>
              <a:t>Угорщини</a:t>
            </a:r>
            <a:r>
              <a:rPr lang="ru-RU" sz="2900" dirty="0"/>
              <a:t> та </a:t>
            </a:r>
            <a:r>
              <a:rPr lang="ru-RU" sz="2900" dirty="0" err="1"/>
              <a:t>Словаччини</a:t>
            </a:r>
            <a:r>
              <a:rPr lang="ru-RU" sz="2900" dirty="0"/>
              <a:t>. </a:t>
            </a:r>
            <a:r>
              <a:rPr lang="ru-RU" sz="2900" dirty="0" err="1"/>
              <a:t>Учасники</a:t>
            </a:r>
            <a:r>
              <a:rPr lang="ru-RU" sz="2900" dirty="0"/>
              <a:t> </a:t>
            </a:r>
            <a:r>
              <a:rPr lang="ru-RU" sz="2900" dirty="0" err="1"/>
              <a:t>програми</a:t>
            </a:r>
            <a:r>
              <a:rPr lang="ru-RU" sz="2900" dirty="0"/>
              <a:t> </a:t>
            </a:r>
            <a:r>
              <a:rPr lang="ru-RU" sz="2900" dirty="0" err="1"/>
              <a:t>можуть</a:t>
            </a:r>
            <a:r>
              <a:rPr lang="ru-RU" sz="2900" dirty="0"/>
              <a:t> </a:t>
            </a:r>
            <a:r>
              <a:rPr lang="ru-RU" sz="2900" dirty="0" err="1"/>
              <a:t>проходити</a:t>
            </a:r>
            <a:r>
              <a:rPr lang="ru-RU" sz="2900" dirty="0"/>
              <a:t> </a:t>
            </a:r>
            <a:r>
              <a:rPr lang="ru-RU" sz="2900" dirty="0" err="1"/>
              <a:t>навчання</a:t>
            </a:r>
            <a:r>
              <a:rPr lang="ru-RU" sz="2900" dirty="0"/>
              <a:t> в </a:t>
            </a:r>
            <a:r>
              <a:rPr lang="ru-RU" sz="2900" dirty="0" err="1"/>
              <a:t>університетах</a:t>
            </a:r>
            <a:r>
              <a:rPr lang="ru-RU" sz="2900" dirty="0"/>
              <a:t> 12 </a:t>
            </a:r>
            <a:r>
              <a:rPr lang="ru-RU" sz="2900" dirty="0" err="1"/>
              <a:t>країн-партнерів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Центральної</a:t>
            </a:r>
            <a:r>
              <a:rPr lang="ru-RU" sz="2900" dirty="0"/>
              <a:t> </a:t>
            </a:r>
            <a:r>
              <a:rPr lang="ru-RU" sz="2900" dirty="0" err="1"/>
              <a:t>Європи</a:t>
            </a:r>
            <a:r>
              <a:rPr lang="ru-RU" sz="2900" dirty="0"/>
              <a:t> до </a:t>
            </a:r>
            <a:r>
              <a:rPr lang="ru-RU" sz="2900" dirty="0" err="1"/>
              <a:t>Азії</a:t>
            </a:r>
            <a:r>
              <a:rPr lang="ru-RU" sz="2900" dirty="0"/>
              <a:t> </a:t>
            </a:r>
            <a:r>
              <a:rPr lang="ru-RU" sz="2900" dirty="0" err="1"/>
              <a:t>або</a:t>
            </a:r>
            <a:r>
              <a:rPr lang="ru-RU" sz="2900" dirty="0"/>
              <a:t> </a:t>
            </a:r>
            <a:r>
              <a:rPr lang="ru-RU" sz="2900" dirty="0" err="1"/>
              <a:t>учасників</a:t>
            </a:r>
            <a:r>
              <a:rPr lang="ru-RU" sz="2900" dirty="0"/>
              <a:t> </a:t>
            </a:r>
            <a:r>
              <a:rPr lang="ru-RU" sz="2900" dirty="0" err="1"/>
              <a:t>програми</a:t>
            </a:r>
            <a:r>
              <a:rPr lang="ru-RU" sz="2900" dirty="0"/>
              <a:t>. </a:t>
            </a:r>
            <a:r>
              <a:rPr lang="ru-RU" sz="2900" dirty="0" err="1"/>
              <a:t>Тривалість</a:t>
            </a:r>
            <a:r>
              <a:rPr lang="ru-RU" sz="2900" dirty="0"/>
              <a:t> </a:t>
            </a:r>
            <a:r>
              <a:rPr lang="ru-RU" sz="2900" dirty="0" err="1"/>
              <a:t>програми</a:t>
            </a:r>
            <a:r>
              <a:rPr lang="ru-RU" sz="2900" dirty="0"/>
              <a:t> – </a:t>
            </a:r>
            <a:r>
              <a:rPr lang="ru-RU" sz="2900" dirty="0" err="1"/>
              <a:t>від</a:t>
            </a:r>
            <a:r>
              <a:rPr lang="ru-RU" sz="2900" dirty="0"/>
              <a:t> семестру до одного </a:t>
            </a:r>
            <a:r>
              <a:rPr lang="ru-RU" sz="2900" dirty="0" err="1"/>
              <a:t>навчального</a:t>
            </a:r>
            <a:r>
              <a:rPr lang="ru-RU" sz="2900" dirty="0"/>
              <a:t> року. </a:t>
            </a:r>
            <a:r>
              <a:rPr lang="ru-RU" sz="2900" dirty="0" err="1"/>
              <a:t>Стипендія</a:t>
            </a:r>
            <a:r>
              <a:rPr lang="ru-RU" sz="2900" dirty="0"/>
              <a:t> становить до 2300 </a:t>
            </a:r>
            <a:r>
              <a:rPr lang="ru-RU" sz="2900" dirty="0" err="1"/>
              <a:t>євро</a:t>
            </a:r>
            <a:r>
              <a:rPr lang="ru-RU" sz="2900" dirty="0"/>
              <a:t> за семестр.</a:t>
            </a:r>
          </a:p>
          <a:p>
            <a:pPr marL="18288" indent="0">
              <a:buNone/>
            </a:pPr>
            <a:endParaRPr lang="ru-RU" sz="2900" dirty="0"/>
          </a:p>
          <a:p>
            <a:pPr marL="18288" indent="0">
              <a:buNone/>
            </a:pPr>
            <a:r>
              <a:rPr lang="ru-RU" sz="2900" dirty="0" err="1"/>
              <a:t>Крім</a:t>
            </a:r>
            <a:r>
              <a:rPr lang="ru-RU" sz="2900" dirty="0"/>
              <a:t> </a:t>
            </a:r>
            <a:r>
              <a:rPr lang="ru-RU" sz="2900" dirty="0" err="1"/>
              <a:t>основних</a:t>
            </a:r>
            <a:r>
              <a:rPr lang="ru-RU" sz="2900" dirty="0"/>
              <a:t> </a:t>
            </a:r>
            <a:r>
              <a:rPr lang="ru-RU" sz="2900" dirty="0" err="1"/>
              <a:t>міжнародних</a:t>
            </a:r>
            <a:r>
              <a:rPr lang="ru-RU" sz="2900" dirty="0"/>
              <a:t> </a:t>
            </a:r>
            <a:r>
              <a:rPr lang="ru-RU" sz="2900" dirty="0" err="1"/>
              <a:t>програм</a:t>
            </a:r>
            <a:r>
              <a:rPr lang="ru-RU" sz="2900" dirty="0"/>
              <a:t> </a:t>
            </a:r>
            <a:r>
              <a:rPr lang="ru-RU" sz="2900" dirty="0" err="1"/>
              <a:t>обміну</a:t>
            </a:r>
            <a:r>
              <a:rPr lang="ru-RU" sz="2900" dirty="0"/>
              <a:t> студентами, </a:t>
            </a:r>
            <a:r>
              <a:rPr lang="ru-RU" sz="2900" dirty="0" err="1"/>
              <a:t>кожен</a:t>
            </a:r>
            <a:r>
              <a:rPr lang="ru-RU" sz="2900" dirty="0"/>
              <a:t> вуз </a:t>
            </a:r>
            <a:r>
              <a:rPr lang="ru-RU" sz="2900" dirty="0" err="1"/>
              <a:t>Польщі</a:t>
            </a:r>
            <a:r>
              <a:rPr lang="ru-RU" sz="2900" dirty="0"/>
              <a:t> </a:t>
            </a:r>
            <a:r>
              <a:rPr lang="ru-RU" sz="2900" dirty="0" err="1"/>
              <a:t>прагне</a:t>
            </a:r>
            <a:r>
              <a:rPr lang="ru-RU" sz="2900" dirty="0"/>
              <a:t> </a:t>
            </a:r>
            <a:r>
              <a:rPr lang="ru-RU" sz="2900" dirty="0" err="1"/>
              <a:t>укласти</a:t>
            </a:r>
            <a:r>
              <a:rPr lang="ru-RU" sz="2900" dirty="0"/>
              <a:t> </a:t>
            </a:r>
            <a:r>
              <a:rPr lang="ru-RU" sz="2900" dirty="0" err="1"/>
              <a:t>унікальні</a:t>
            </a:r>
            <a:r>
              <a:rPr lang="ru-RU" sz="2900" dirty="0"/>
              <a:t> угоди з </a:t>
            </a:r>
            <a:r>
              <a:rPr lang="ru-RU" sz="2900" dirty="0" err="1"/>
              <a:t>престижними</a:t>
            </a:r>
            <a:r>
              <a:rPr lang="ru-RU" sz="2900" dirty="0"/>
              <a:t> </a:t>
            </a:r>
            <a:r>
              <a:rPr lang="ru-RU" sz="2900" dirty="0" err="1"/>
              <a:t>університетами</a:t>
            </a:r>
            <a:r>
              <a:rPr lang="ru-RU" sz="2900" dirty="0"/>
              <a:t> </a:t>
            </a:r>
            <a:r>
              <a:rPr lang="ru-RU" sz="2900" dirty="0" err="1"/>
              <a:t>Англії</a:t>
            </a:r>
            <a:r>
              <a:rPr lang="ru-RU" sz="2900" dirty="0"/>
              <a:t>, </a:t>
            </a:r>
            <a:r>
              <a:rPr lang="ru-RU" sz="2900" dirty="0" err="1"/>
              <a:t>Європи</a:t>
            </a:r>
            <a:r>
              <a:rPr lang="ru-RU" sz="2900" dirty="0"/>
              <a:t>, США та </a:t>
            </a:r>
            <a:r>
              <a:rPr lang="ru-RU" sz="2900" dirty="0" err="1"/>
              <a:t>інших</a:t>
            </a:r>
            <a:r>
              <a:rPr lang="ru-RU" sz="2900" dirty="0"/>
              <a:t> </a:t>
            </a:r>
            <a:r>
              <a:rPr lang="ru-RU" sz="2900" dirty="0" err="1"/>
              <a:t>країн</a:t>
            </a:r>
            <a:r>
              <a:rPr lang="ru-RU" sz="2900" dirty="0"/>
              <a:t>, </a:t>
            </a:r>
            <a:r>
              <a:rPr lang="ru-RU" sz="2900" dirty="0" err="1"/>
              <a:t>щоб</a:t>
            </a:r>
            <a:r>
              <a:rPr lang="ru-RU" sz="2900" dirty="0"/>
              <a:t> </a:t>
            </a:r>
            <a:r>
              <a:rPr lang="ru-RU" sz="2900" dirty="0" err="1"/>
              <a:t>студенти</a:t>
            </a:r>
            <a:r>
              <a:rPr lang="ru-RU" sz="2900" dirty="0"/>
              <a:t> </a:t>
            </a:r>
            <a:r>
              <a:rPr lang="ru-RU" sz="2900" dirty="0" err="1"/>
              <a:t>мали</a:t>
            </a:r>
            <a:r>
              <a:rPr lang="ru-RU" sz="2900" dirty="0"/>
              <a:t> </a:t>
            </a:r>
            <a:r>
              <a:rPr lang="ru-RU" sz="2900" dirty="0" err="1"/>
              <a:t>можливість</a:t>
            </a:r>
            <a:r>
              <a:rPr lang="ru-RU" sz="2900" dirty="0"/>
              <a:t> пройти </a:t>
            </a:r>
            <a:r>
              <a:rPr lang="ru-RU" sz="2900" dirty="0" err="1"/>
              <a:t>навчання</a:t>
            </a:r>
            <a:r>
              <a:rPr lang="ru-RU" sz="2900" dirty="0"/>
              <a:t> по </a:t>
            </a:r>
            <a:r>
              <a:rPr lang="ru-RU" sz="2900" dirty="0" err="1"/>
              <a:t>обміну</a:t>
            </a:r>
            <a:r>
              <a:rPr lang="ru-RU" sz="2900" dirty="0"/>
              <a:t> і </a:t>
            </a:r>
            <a:r>
              <a:rPr lang="ru-RU" sz="2900" dirty="0" err="1"/>
              <a:t>навіть</a:t>
            </a:r>
            <a:r>
              <a:rPr lang="ru-RU" sz="2900" dirty="0"/>
              <a:t> </a:t>
            </a:r>
            <a:r>
              <a:rPr lang="ru-RU" sz="2900" dirty="0" err="1"/>
              <a:t>отримати</a:t>
            </a:r>
            <a:r>
              <a:rPr lang="ru-RU" sz="2900" dirty="0"/>
              <a:t> </a:t>
            </a:r>
            <a:r>
              <a:rPr lang="ru-RU" sz="2900" dirty="0" err="1"/>
              <a:t>другий</a:t>
            </a:r>
            <a:r>
              <a:rPr lang="ru-RU" sz="2900" dirty="0"/>
              <a:t> диплом.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5123" name="Picture 3" descr="C:\Users\Ірина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3130"/>
            <a:ext cx="3347864" cy="31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11560" y="1412776"/>
            <a:ext cx="7618040" cy="4824536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Бакалавр: </a:t>
            </a:r>
            <a:r>
              <a:rPr lang="uk-UA" dirty="0"/>
              <a:t>навчання триває 3 – 3,5 роки (6 – 7 семестрів по чотири місяці кожен)</a:t>
            </a:r>
          </a:p>
          <a:p>
            <a:pPr marL="18288" indent="0">
              <a:buNone/>
            </a:pP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Магістр: </a:t>
            </a:r>
            <a:r>
              <a:rPr lang="uk-UA" dirty="0"/>
              <a:t>навчання триває 2 – 2,5 роки (4 – 5 семестрів)</a:t>
            </a:r>
          </a:p>
          <a:p>
            <a:pPr marL="18288" indent="0">
              <a:buNone/>
            </a:pP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Форма навчання: </a:t>
            </a:r>
            <a:r>
              <a:rPr lang="uk-UA" dirty="0"/>
              <a:t>стаціонарна, вечірня, заочна, екстерна. Найбільш поширеними є стаціонарна та заочна форми навчання.</a:t>
            </a:r>
          </a:p>
          <a:p>
            <a:pPr marL="18288" indent="0">
              <a:buNone/>
            </a:pPr>
            <a:r>
              <a:rPr lang="uk-UA" dirty="0" smtClean="0"/>
              <a:t>Студенти стаціонарної </a:t>
            </a:r>
            <a:r>
              <a:rPr lang="uk-UA" dirty="0"/>
              <a:t>форми навчання, як правило, відвідують заняття 4, 5 днів в тиждень. Один день, здебільшого – п’ятниця, дається студентам для індивідуального навчання.</a:t>
            </a:r>
          </a:p>
          <a:p>
            <a:pPr marL="18288" indent="0">
              <a:buNone/>
            </a:pPr>
            <a:r>
              <a:rPr lang="uk-UA" dirty="0"/>
              <a:t>Студенти заочної форми навчання відвідують заняття 2 рази в місяць (п’ятниця, субота, неділя).</a:t>
            </a:r>
          </a:p>
          <a:p>
            <a:pPr marL="18288" indent="0">
              <a:buNone/>
            </a:pPr>
            <a:r>
              <a:rPr lang="uk-UA" dirty="0"/>
              <a:t>Вечірня форма навчання: понеділок – п’ятниця з 16.00.</a:t>
            </a:r>
          </a:p>
          <a:p>
            <a:pPr marL="18288" indent="0">
              <a:buNone/>
            </a:pPr>
            <a:r>
              <a:rPr lang="uk-UA" dirty="0"/>
              <a:t> </a:t>
            </a:r>
            <a:r>
              <a:rPr lang="ru-RU" dirty="0"/>
              <a:t>На </a:t>
            </a:r>
            <a:r>
              <a:rPr lang="ru-RU" dirty="0" err="1"/>
              <a:t>екстерну</a:t>
            </a:r>
            <a:r>
              <a:rPr lang="ru-RU" dirty="0"/>
              <a:t> форму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судент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перевестись, </a:t>
            </a:r>
            <a:r>
              <a:rPr lang="ru-RU" dirty="0" err="1"/>
              <a:t>якщо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ru-RU" dirty="0" err="1"/>
              <a:t>поважні</a:t>
            </a:r>
            <a:r>
              <a:rPr lang="ru-RU" dirty="0"/>
              <a:t> причини (причину </a:t>
            </a:r>
            <a:r>
              <a:rPr lang="ru-RU" dirty="0" err="1"/>
              <a:t>переведення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підтвердити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документами).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2">
                    <a:lumMod val="25000"/>
                  </a:schemeClr>
                </a:solidFill>
              </a:rPr>
              <a:t>Форма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39989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355976" y="260648"/>
            <a:ext cx="4464496" cy="4896544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uk-UA" dirty="0"/>
              <a:t>В Польщі, так само які і в </a:t>
            </a:r>
            <a:r>
              <a:rPr lang="uk-UA" dirty="0" smtClean="0"/>
              <a:t>інших </a:t>
            </a:r>
            <a:r>
              <a:rPr lang="uk-UA" dirty="0"/>
              <a:t>європейських країнах, початок навчального року має 2 терміни:</a:t>
            </a:r>
          </a:p>
          <a:p>
            <a:pPr marL="18288" indent="0">
              <a:buNone/>
            </a:pPr>
            <a:r>
              <a:rPr lang="uk-UA" dirty="0"/>
              <a:t>1 жовтня (прийом документів та зарахування студентів на навчання триває до 30 вересня)</a:t>
            </a:r>
          </a:p>
          <a:p>
            <a:pPr marL="18288" indent="0">
              <a:buNone/>
            </a:pPr>
            <a:r>
              <a:rPr lang="uk-UA" dirty="0"/>
              <a:t>1 березня (прийом документів та зарахування студентів на навчання триває до 26 лютого)</a:t>
            </a:r>
          </a:p>
          <a:p>
            <a:pPr marL="18288" indent="0">
              <a:buNone/>
            </a:pPr>
            <a:r>
              <a:rPr lang="uk-UA" dirty="0"/>
              <a:t>Таким чином абітурієнти мають дві можливості для того, щоб розпочати навчання у вищому навчальному закладі – восени або весною.</a:t>
            </a:r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r>
              <a:rPr lang="uk-UA" dirty="0"/>
              <a:t>Навчальний рік триває 10 місяців та складається з двох семестрів:</a:t>
            </a:r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r>
              <a:rPr lang="uk-UA" dirty="0"/>
              <a:t>зимовий (жовтень – лютий)</a:t>
            </a:r>
          </a:p>
          <a:p>
            <a:pPr marL="18288" indent="0">
              <a:buNone/>
            </a:pPr>
            <a:r>
              <a:rPr lang="uk-UA" dirty="0"/>
              <a:t>літній (березень – липень)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112474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4400" dirty="0">
                <a:solidFill>
                  <a:schemeClr val="tx2">
                    <a:lumMod val="10000"/>
                  </a:schemeClr>
                </a:solidFill>
              </a:rPr>
              <a:t>Організація навчального </a:t>
            </a:r>
            <a:r>
              <a:rPr lang="uk-UA" sz="4400" dirty="0" smtClean="0">
                <a:solidFill>
                  <a:schemeClr val="tx2">
                    <a:lumMod val="10000"/>
                  </a:schemeClr>
                </a:solidFill>
              </a:rPr>
              <a:t>процесу</a:t>
            </a:r>
            <a:endParaRPr lang="uk-UA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151" name="Picture 7" descr="C:\Users\Ірина\Desktop\academic_-studies_in-Rom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" y="332656"/>
            <a:ext cx="42784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Інше 2">
      <a:dk1>
        <a:srgbClr val="629DD1"/>
      </a:dk1>
      <a:lt1>
        <a:sysClr val="window" lastClr="FFFFFF"/>
      </a:lt1>
      <a:dk2>
        <a:srgbClr val="7EB2E6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966</Words>
  <Application>Microsoft Office PowerPoint</Application>
  <PresentationFormat>Екран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Базова</vt:lpstr>
      <vt:lpstr>Система вищої освіти Польщі</vt:lpstr>
      <vt:lpstr>Типи вузів</vt:lpstr>
      <vt:lpstr>Освітньо – кваліфікаційні рівні</vt:lpstr>
      <vt:lpstr>Болонська система. Визнання дипломів</vt:lpstr>
      <vt:lpstr>Програми обмінів. Практики</vt:lpstr>
      <vt:lpstr>Презентація PowerPoint</vt:lpstr>
      <vt:lpstr>Презентація PowerPoint</vt:lpstr>
      <vt:lpstr>Форма навчання</vt:lpstr>
      <vt:lpstr>Організація навчального процесу</vt:lpstr>
      <vt:lpstr>Система оцінювання знань</vt:lpstr>
      <vt:lpstr>Навчання англійською мовою</vt:lpstr>
      <vt:lpstr>Оплата за навчання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Сстема в</dc:title>
  <dc:creator>RePack by Diakov</dc:creator>
  <cp:lastModifiedBy>RePack by Diakov</cp:lastModifiedBy>
  <cp:revision>33</cp:revision>
  <dcterms:created xsi:type="dcterms:W3CDTF">2018-11-24T20:25:31Z</dcterms:created>
  <dcterms:modified xsi:type="dcterms:W3CDTF">2018-11-25T13:39:10Z</dcterms:modified>
</cp:coreProperties>
</file>