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  <p:sldMasterId id="2147483692" r:id="rId5"/>
  </p:sldMasterIdLst>
  <p:notesMasterIdLst>
    <p:notesMasterId r:id="rId21"/>
  </p:notesMasterIdLst>
  <p:handoutMasterIdLst>
    <p:handoutMasterId r:id="rId22"/>
  </p:handoutMasterIdLst>
  <p:sldIdLst>
    <p:sldId id="278" r:id="rId6"/>
    <p:sldId id="333" r:id="rId7"/>
    <p:sldId id="334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7" r:id="rId19"/>
    <p:sldId id="348" r:id="rId20"/>
  </p:sldIdLst>
  <p:sldSz cx="9144000" cy="5715000" type="screen16x10"/>
  <p:notesSz cx="6858000" cy="9144000"/>
  <p:custDataLst>
    <p:tags r:id="rId2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0" name="Автор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7"/>
    <a:srgbClr val="CBDDEF"/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89680" autoAdjust="0"/>
  </p:normalViewPr>
  <p:slideViewPr>
    <p:cSldViewPr snapToGrid="0" showGuides="1">
      <p:cViewPr>
        <p:scale>
          <a:sx n="90" d="100"/>
          <a:sy n="90" d="100"/>
        </p:scale>
        <p:origin x="-786" y="-72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328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20.02.2018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de-AT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de-AT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20.02.2018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5659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33995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6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3724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2569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BCE2647B-5073-4CAC-9C5E-8009FCC053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577A3717-F920-47F5-9A6A-43B4555D24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181D7EAB-0BA7-4E01-91B2-EC9EF18DB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7E0998BC-97DF-4E25-87DA-15ED5E16C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7673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302593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8CE3C7E9-F05D-4DB6-844F-097DC39A0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0DCF4C52-7450-4216-AD35-23E4508F8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9461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6" y="1344613"/>
            <a:ext cx="8210547" cy="43703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13B1CA4E-C398-49A1-9CD7-D9ACEA72D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C512D4CD-79D6-4DAC-AFA5-67431CDAF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2407" y="5412059"/>
            <a:ext cx="892150" cy="258085"/>
          </a:xfrm>
        </p:spPr>
        <p:txBody>
          <a:bodyPr/>
          <a:lstStyle/>
          <a:p>
            <a:r>
              <a:rPr lang="de-AT" dirty="0"/>
              <a:t>Folie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3"/>
            <a:ext cx="3960000" cy="3859212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Folie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64530"/>
            <a:ext cx="4319712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127250"/>
            <a:ext cx="492443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559843"/>
            <a:ext cx="2763926" cy="1811291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>
          <a:xfrm>
            <a:off x="1354561" y="5412059"/>
            <a:ext cx="3217443" cy="25808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‹#›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9">
            <a:extLst>
              <a:ext uri="{FF2B5EF4-FFF2-40B4-BE49-F238E27FC236}">
                <a16:creationId xmlns:a16="http://schemas.microsoft.com/office/drawing/2014/main" xmlns="" id="{FB129CB2-F80C-418F-9A99-1F85CA329F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white">
          <a:xfrm>
            <a:off x="287338" y="2910000"/>
            <a:ext cx="4284662" cy="59010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000" dirty="0" smtClean="0"/>
            </a:lvl1pPr>
          </a:lstStyle>
          <a:p>
            <a:pPr marL="0" lvl="0" defTabSz="761940"/>
            <a:r>
              <a:rPr lang="de-DE" smtClean="0"/>
              <a:t>Textmasterformat bearbeiten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288000" y="600000"/>
            <a:ext cx="8552850" cy="2038150"/>
            <a:chOff x="287338" y="603319"/>
            <a:chExt cx="8552850" cy="2038150"/>
          </a:xfrm>
        </p:grpSpPr>
        <p:sp>
          <p:nvSpPr>
            <p:cNvPr id="13" name="Rechteck 12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 dirty="0"/>
            </a:p>
          </p:txBody>
        </p:sp>
        <p:sp>
          <p:nvSpPr>
            <p:cNvPr id="6" name="Rechteck 5"/>
            <p:cNvSpPr/>
            <p:nvPr userDrawn="1"/>
          </p:nvSpPr>
          <p:spPr bwMode="blackWhite">
            <a:xfrm>
              <a:off x="287338" y="60386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 dirty="0"/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BBBA1F81-147C-481C-ABB4-DA08CD251F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3181" y="1139652"/>
            <a:ext cx="1872000" cy="82304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667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993082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80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57200" y="5426928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750" cap="all" baseline="0">
                <a:solidFill>
                  <a:schemeClr val="bg1"/>
                </a:solidFill>
              </a:defRPr>
            </a:lvl1pPr>
            <a:lvl2pPr marL="222232" indent="0">
              <a:buNone/>
              <a:defRPr sz="875"/>
            </a:lvl2pPr>
            <a:lvl3pPr marL="451079" indent="0">
              <a:buNone/>
              <a:defRPr sz="875"/>
            </a:lvl3pPr>
            <a:lvl4pPr marL="673311" indent="0">
              <a:buNone/>
              <a:defRPr sz="833"/>
            </a:lvl4pPr>
            <a:lvl5pPr marL="898189" indent="0">
              <a:buNone/>
              <a:defRPr sz="833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D2ED52DE-5FB6-4DC3-9B08-10CB5B4CE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5218747"/>
            <a:ext cx="1889125" cy="27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3556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>
          <a:xfrm>
            <a:off x="288000" y="600001"/>
            <a:ext cx="8552850" cy="1731679"/>
            <a:chOff x="295022" y="706438"/>
            <a:chExt cx="8552850" cy="2078015"/>
          </a:xfrm>
        </p:grpSpPr>
        <p:sp>
          <p:nvSpPr>
            <p:cNvPr id="19" name="Rechteck 18"/>
            <p:cNvSpPr/>
            <p:nvPr userDrawn="1"/>
          </p:nvSpPr>
          <p:spPr>
            <a:xfrm>
              <a:off x="6199684" y="706438"/>
              <a:ext cx="2648188" cy="2078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 dirty="0"/>
            </a:p>
          </p:txBody>
        </p:sp>
        <p:sp>
          <p:nvSpPr>
            <p:cNvPr id="21" name="Rechteck 20"/>
            <p:cNvSpPr/>
            <p:nvPr userDrawn="1"/>
          </p:nvSpPr>
          <p:spPr bwMode="blackWhite">
            <a:xfrm>
              <a:off x="295022" y="706438"/>
              <a:ext cx="5904662" cy="2078015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8" y="1296155"/>
            <a:ext cx="5466982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667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8" y="993082"/>
            <a:ext cx="5466982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80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287338" y="2610000"/>
            <a:ext cx="4284662" cy="59010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000" dirty="0" smtClean="0"/>
            </a:lvl1pPr>
          </a:lstStyle>
          <a:p>
            <a:pPr marL="0" lvl="0" defTabSz="761940"/>
            <a:r>
              <a:rPr lang="de-DE" smtClean="0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 userDrawn="1">
            <p:ph type="body" sz="quarter" idx="12" hasCustomPrompt="1"/>
          </p:nvPr>
        </p:nvSpPr>
        <p:spPr bwMode="auto">
          <a:xfrm>
            <a:off x="457200" y="5426928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750" cap="all" baseline="0">
                <a:solidFill>
                  <a:schemeClr val="bg1"/>
                </a:solidFill>
              </a:defRPr>
            </a:lvl1pPr>
            <a:lvl2pPr marL="222232" indent="0">
              <a:buNone/>
              <a:defRPr sz="875"/>
            </a:lvl2pPr>
            <a:lvl3pPr marL="451079" indent="0">
              <a:buNone/>
              <a:defRPr sz="875"/>
            </a:lvl3pPr>
            <a:lvl4pPr marL="673311" indent="0">
              <a:buNone/>
              <a:defRPr sz="833"/>
            </a:lvl4pPr>
            <a:lvl5pPr marL="898189" indent="0">
              <a:buNone/>
              <a:defRPr sz="833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B29E1B7A-33AA-4317-9333-014650A091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3181" y="1139652"/>
            <a:ext cx="1872000" cy="82304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87FD83DD-93AC-4FD9-89BE-042200EC0C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5218747"/>
            <a:ext cx="1889125" cy="27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0567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333"/>
            </a:lvl1pPr>
            <a:lvl2pPr>
              <a:defRPr sz="1250"/>
            </a:lvl2pPr>
            <a:lvl3pPr>
              <a:defRPr sz="1167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B6E0D-56B9-4AEB-ABC1-14414E9BAF8D}" type="datetime1">
              <a:rPr lang="de-AT" smtClean="0"/>
              <a:t>20.02.2018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smtClean="0"/>
              <a:t>Ivano Frankivsk, November 2017</a:t>
            </a:r>
            <a:endParaRPr lang="de-AT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28832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8000" y="600000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8000" y="2910000"/>
            <a:ext cx="4284662" cy="59010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000" dirty="0" smtClean="0"/>
            </a:lvl1pPr>
          </a:lstStyle>
          <a:p>
            <a:pPr marL="0" lvl="0" defTabSz="761940"/>
            <a:r>
              <a:rPr lang="de-DE" smtClean="0"/>
              <a:t>Textmasterformat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8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750" cap="all" baseline="0">
                <a:solidFill>
                  <a:schemeClr val="tx1"/>
                </a:solidFill>
              </a:defRPr>
            </a:lvl1pPr>
            <a:lvl2pPr marL="222232" indent="0">
              <a:buNone/>
              <a:defRPr sz="875"/>
            </a:lvl2pPr>
            <a:lvl3pPr marL="451079" indent="0">
              <a:buNone/>
              <a:defRPr sz="875"/>
            </a:lvl3pPr>
            <a:lvl4pPr marL="673311" indent="0">
              <a:buNone/>
              <a:defRPr sz="833"/>
            </a:lvl4pPr>
            <a:lvl5pPr marL="898189" indent="0">
              <a:buNone/>
              <a:defRPr sz="833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667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2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80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5661DFF-A019-4E61-B1BD-049F1B5CBE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3181" y="1139652"/>
            <a:ext cx="1872000" cy="82304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CBFE10AA-75A4-4890-9EDF-8C4C05032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94" y="5218747"/>
            <a:ext cx="1884536" cy="27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6139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56A3FCC5-1509-445E-BE36-5F597590EDBB}"/>
              </a:ext>
            </a:extLst>
          </p:cNvPr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1731679"/>
          </a:xfrm>
        </p:grpSpPr>
        <p:sp>
          <p:nvSpPr>
            <p:cNvPr id="13" name="Rechteck 12"/>
            <p:cNvSpPr/>
            <p:nvPr userDrawn="1"/>
          </p:nvSpPr>
          <p:spPr>
            <a:xfrm>
              <a:off x="6192000" y="603319"/>
              <a:ext cx="2648188" cy="1731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1731679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8" y="1296154"/>
            <a:ext cx="5466982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8" y="993080"/>
            <a:ext cx="5466982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287338" y="2642906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 userDrawn="1">
            <p:ph type="body" sz="quarter" idx="12" hasCustomPrompt="1"/>
          </p:nvPr>
        </p:nvSpPr>
        <p:spPr bwMode="auto"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xmlns="" id="{2D5C1542-29B8-4AE1-B0C9-CD406CE5EF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59234A93-CFFB-4237-9659-D02118469D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8000" y="600001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5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667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2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80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8000" y="2610000"/>
            <a:ext cx="4284662" cy="59010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000" dirty="0" smtClean="0"/>
            </a:lvl1pPr>
          </a:lstStyle>
          <a:p>
            <a:pPr marL="0" lvl="0" defTabSz="761940"/>
            <a:r>
              <a:rPr lang="de-DE" smtClean="0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8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750" cap="all" baseline="0">
                <a:solidFill>
                  <a:schemeClr val="tx1"/>
                </a:solidFill>
              </a:defRPr>
            </a:lvl1pPr>
            <a:lvl2pPr marL="222232" indent="0">
              <a:buNone/>
              <a:defRPr sz="875"/>
            </a:lvl2pPr>
            <a:lvl3pPr marL="451079" indent="0">
              <a:buNone/>
              <a:defRPr sz="875"/>
            </a:lvl3pPr>
            <a:lvl4pPr marL="673311" indent="0">
              <a:buNone/>
              <a:defRPr sz="833"/>
            </a:lvl4pPr>
            <a:lvl5pPr marL="898189" indent="0">
              <a:buNone/>
              <a:defRPr sz="833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CFC30608-9040-436C-954E-349C16345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3181" y="1139652"/>
            <a:ext cx="1872000" cy="82304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50D26964-FFB5-4179-91AA-CBFDA5A788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94" y="5218747"/>
            <a:ext cx="1884536" cy="27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72559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288000" y="600000"/>
            <a:ext cx="8552850" cy="2037600"/>
            <a:chOff x="295022" y="708615"/>
            <a:chExt cx="8552850" cy="244512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9684" y="708615"/>
              <a:ext cx="2648188" cy="2445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95022" y="708615"/>
              <a:ext cx="5904662" cy="244512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 dirty="0"/>
            </a:p>
          </p:txBody>
        </p:sp>
      </p:grpSp>
      <p:sp>
        <p:nvSpPr>
          <p:cNvPr id="10" name="Textplatzhalter 9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287338" y="2910000"/>
            <a:ext cx="4284662" cy="59010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000" dirty="0" smtClean="0"/>
            </a:lvl1pPr>
          </a:lstStyle>
          <a:p>
            <a:pPr marL="0" lvl="0" defTabSz="761940"/>
            <a:r>
              <a:rPr lang="de-DE" smtClean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426928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750" cap="all" baseline="0">
                <a:solidFill>
                  <a:schemeClr val="tx1"/>
                </a:solidFill>
              </a:defRPr>
            </a:lvl1pPr>
            <a:lvl2pPr marL="222232" indent="0">
              <a:buNone/>
              <a:defRPr sz="875"/>
            </a:lvl2pPr>
            <a:lvl3pPr marL="451079" indent="0">
              <a:buNone/>
              <a:defRPr sz="875"/>
            </a:lvl3pPr>
            <a:lvl4pPr marL="673311" indent="0">
              <a:buNone/>
              <a:defRPr sz="833"/>
            </a:lvl4pPr>
            <a:lvl5pPr marL="898189" indent="0">
              <a:buNone/>
              <a:defRPr sz="833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6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667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993082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80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F2360A1A-6DB4-493F-A661-2E50532712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3181" y="1139652"/>
            <a:ext cx="1872000" cy="82304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D74E8E43-3049-475F-AA77-1CEF034C1D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5218747"/>
            <a:ext cx="1889125" cy="27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8503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 userDrawn="1"/>
        </p:nvGrpSpPr>
        <p:grpSpPr>
          <a:xfrm>
            <a:off x="288000" y="600001"/>
            <a:ext cx="8552850" cy="1731679"/>
            <a:chOff x="287338" y="603319"/>
            <a:chExt cx="8552850" cy="2037600"/>
          </a:xfrm>
        </p:grpSpPr>
        <p:sp>
          <p:nvSpPr>
            <p:cNvPr id="29" name="Rechteck 28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 dirty="0"/>
            </a:p>
          </p:txBody>
        </p:sp>
        <p:sp>
          <p:nvSpPr>
            <p:cNvPr id="28" name="Rechteck 27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5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667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2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80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0000"/>
            <a:ext cx="4284662" cy="59010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000" dirty="0" smtClean="0"/>
            </a:lvl1pPr>
          </a:lstStyle>
          <a:p>
            <a:pPr marL="0" lvl="0" defTabSz="761940"/>
            <a:r>
              <a:rPr lang="de-DE" smtClean="0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8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750" cap="all" baseline="0">
                <a:solidFill>
                  <a:schemeClr val="tx1"/>
                </a:solidFill>
              </a:defRPr>
            </a:lvl1pPr>
            <a:lvl2pPr marL="222232" indent="0">
              <a:buNone/>
              <a:defRPr sz="875"/>
            </a:lvl2pPr>
            <a:lvl3pPr marL="451079" indent="0">
              <a:buNone/>
              <a:defRPr sz="875"/>
            </a:lvl3pPr>
            <a:lvl4pPr marL="673311" indent="0">
              <a:buNone/>
              <a:defRPr sz="833"/>
            </a:lvl4pPr>
            <a:lvl5pPr marL="898189" indent="0">
              <a:buNone/>
              <a:defRPr sz="833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AC29FFC4-0B95-4222-889B-42858955D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3181" y="1139652"/>
            <a:ext cx="1872000" cy="82304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9A04CCDB-F0D1-45D1-AAC5-D09AA0E833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5218747"/>
            <a:ext cx="1889125" cy="27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5744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8000" y="600000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 dirty="0"/>
            </a:p>
          </p:txBody>
        </p:sp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xmlns="" id="{01553FF7-654D-469E-8394-2189F563E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3181" y="1139652"/>
            <a:ext cx="1872000" cy="823040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10000"/>
            <a:ext cx="4284662" cy="59010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000" dirty="0" smtClean="0"/>
            </a:lvl1pPr>
          </a:lstStyle>
          <a:p>
            <a:pPr marL="0" lvl="0" defTabSz="761940"/>
            <a:r>
              <a:rPr lang="de-DE" smtClean="0"/>
              <a:t>Textmasterformat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8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750" cap="all" baseline="0">
                <a:solidFill>
                  <a:schemeClr val="bg1"/>
                </a:solidFill>
              </a:defRPr>
            </a:lvl1pPr>
            <a:lvl2pPr marL="222232" indent="0">
              <a:buNone/>
              <a:defRPr sz="875"/>
            </a:lvl2pPr>
            <a:lvl3pPr marL="451079" indent="0">
              <a:buNone/>
              <a:defRPr sz="875"/>
            </a:lvl3pPr>
            <a:lvl4pPr marL="673311" indent="0">
              <a:buNone/>
              <a:defRPr sz="833"/>
            </a:lvl4pPr>
            <a:lvl5pPr marL="898189" indent="0">
              <a:buNone/>
              <a:defRPr sz="833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667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2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80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015221C-1ED6-4CE4-ACA4-1419DD3F97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5218747"/>
            <a:ext cx="1889125" cy="27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5769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´3 kurz"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 userDrawn="1"/>
        </p:nvSpPr>
        <p:spPr>
          <a:xfrm>
            <a:off x="6199684" y="588699"/>
            <a:ext cx="2648188" cy="1731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500" dirty="0"/>
          </a:p>
        </p:txBody>
      </p:sp>
      <p:sp>
        <p:nvSpPr>
          <p:cNvPr id="26" name="Rechteck 25"/>
          <p:cNvSpPr/>
          <p:nvPr userDrawn="1"/>
        </p:nvSpPr>
        <p:spPr bwMode="blackWhite">
          <a:xfrm>
            <a:off x="288000" y="600001"/>
            <a:ext cx="5904662" cy="1731679"/>
          </a:xfrm>
          <a:prstGeom prst="rect">
            <a:avLst/>
          </a:prstGeom>
          <a:solidFill>
            <a:srgbClr val="0096D3">
              <a:alpha val="89804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500" dirty="0"/>
          </a:p>
        </p:txBody>
      </p: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7" y="1296155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667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7" y="993082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80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 userDrawn="1">
            <p:ph type="body" sz="quarter" idx="11"/>
          </p:nvPr>
        </p:nvSpPr>
        <p:spPr bwMode="white">
          <a:xfrm>
            <a:off x="287338" y="2610000"/>
            <a:ext cx="4284662" cy="59010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000" dirty="0" smtClean="0"/>
            </a:lvl1pPr>
          </a:lstStyle>
          <a:p>
            <a:pPr marL="0" lvl="0" defTabSz="761940"/>
            <a:r>
              <a:rPr lang="de-DE" smtClean="0"/>
              <a:t>Textmasterformat bearbeiten</a:t>
            </a:r>
          </a:p>
        </p:txBody>
      </p:sp>
      <p:sp>
        <p:nvSpPr>
          <p:cNvPr id="12" name="Textplatzhalter 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426928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750" cap="all" baseline="0">
                <a:solidFill>
                  <a:schemeClr val="bg1"/>
                </a:solidFill>
              </a:defRPr>
            </a:lvl1pPr>
            <a:lvl2pPr marL="222232" indent="0">
              <a:buNone/>
              <a:defRPr sz="875"/>
            </a:lvl2pPr>
            <a:lvl3pPr marL="451079" indent="0">
              <a:buNone/>
              <a:defRPr sz="875"/>
            </a:lvl3pPr>
            <a:lvl4pPr marL="673311" indent="0">
              <a:buNone/>
              <a:defRPr sz="833"/>
            </a:lvl4pPr>
            <a:lvl5pPr marL="898189" indent="0">
              <a:buNone/>
              <a:defRPr sz="833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63FE82C0-4FDB-4D2A-A182-623C852CF5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63181" y="1139652"/>
            <a:ext cx="1872000" cy="82304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1B0AEE84-E3C4-47D4-892D-1766F953AC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5218747"/>
            <a:ext cx="1889125" cy="27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1879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 userDrawn="1"/>
        </p:nvGrpSpPr>
        <p:grpSpPr>
          <a:xfrm>
            <a:off x="288000" y="600000"/>
            <a:ext cx="8544988" cy="2037601"/>
            <a:chOff x="295200" y="588000"/>
            <a:chExt cx="8544988" cy="20376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6192000" y="588000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 dirty="0"/>
            </a:p>
          </p:txBody>
        </p:sp>
        <p:sp>
          <p:nvSpPr>
            <p:cNvPr id="23" name="Rechteck 22"/>
            <p:cNvSpPr/>
            <p:nvPr userDrawn="1"/>
          </p:nvSpPr>
          <p:spPr bwMode="blackWhite">
            <a:xfrm>
              <a:off x="295200" y="588000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 dirty="0"/>
            </a:p>
          </p:txBody>
        </p: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xmlns="" id="{F4458FDE-15D4-4C68-B94E-89B01DEA8E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3181" y="1139652"/>
            <a:ext cx="1872000" cy="823040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10000"/>
            <a:ext cx="4284662" cy="59010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000" dirty="0" smtClean="0"/>
            </a:lvl1pPr>
          </a:lstStyle>
          <a:p>
            <a:pPr marL="0" lvl="0" defTabSz="761940"/>
            <a:r>
              <a:rPr lang="de-DE" smtClean="0"/>
              <a:t>Textmasterformat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333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6733973-FC2D-4D62-85D9-42586BBDD805}" type="datetime1">
              <a:rPr lang="de-AT" smtClean="0"/>
              <a:t>20.02.2018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 smtClean="0"/>
              <a:t>Ivano Frankivsk, November 2017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6E1B1CF5-3E40-4645-885E-5E7FF43CFF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38" y="5373883"/>
            <a:ext cx="1408538" cy="20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9270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8000" y="600001"/>
            <a:ext cx="8544988" cy="1731679"/>
            <a:chOff x="295200" y="603319"/>
            <a:chExt cx="8544988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95200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30259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333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0000"/>
            <a:ext cx="4284662" cy="590107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000" dirty="0" smtClean="0"/>
            </a:lvl1pPr>
          </a:lstStyle>
          <a:p>
            <a:pPr marL="0" lvl="0" defTabSz="76194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0F697D1-813E-4703-BDFF-3D9FEB467D09}" type="datetime1">
              <a:rPr lang="de-AT" smtClean="0"/>
              <a:t>20.02.2018</a:t>
            </a:fld>
            <a:endParaRPr lang="de-A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 smtClean="0"/>
              <a:t>Ivano Frankivsk, November 2017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4FAE2663-7B05-4FBE-8201-52BF686A5D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63181" y="1139652"/>
            <a:ext cx="1872000" cy="82304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8ABE0907-E46F-4ED9-983E-9AC179FE9A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38" y="5373883"/>
            <a:ext cx="1408538" cy="20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88990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7" y="1344615"/>
            <a:ext cx="8210548" cy="43703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500" dirty="0"/>
              <a:t>     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1DA5419C-89AB-42FD-9796-7433852D68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84076" y="288396"/>
            <a:ext cx="1396800" cy="61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418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6" y="1344613"/>
            <a:ext cx="3960000" cy="3859212"/>
          </a:xfrm>
        </p:spPr>
        <p:txBody>
          <a:bodyPr>
            <a:normAutofit/>
          </a:bodyPr>
          <a:lstStyle>
            <a:lvl1pPr>
              <a:defRPr sz="1333"/>
            </a:lvl1pPr>
            <a:lvl2pPr marL="451057" indent="-238105">
              <a:buClr>
                <a:schemeClr val="accent1"/>
              </a:buClr>
              <a:buFont typeface="Wingdings" charset="2"/>
              <a:buChar char="§"/>
              <a:defRPr sz="1250"/>
            </a:lvl2pPr>
            <a:lvl3pPr>
              <a:defRPr sz="1167"/>
            </a:lvl3pPr>
            <a:lvl4pPr>
              <a:buClr>
                <a:schemeClr val="accent1"/>
              </a:buCl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859212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333"/>
            </a:lvl1pPr>
            <a:lvl2pPr marL="451057" indent="-238105">
              <a:buClr>
                <a:schemeClr val="accent1"/>
              </a:buClr>
              <a:buFont typeface="Wingdings" charset="2"/>
              <a:buChar char="§"/>
              <a:defRPr sz="1250"/>
            </a:lvl2pPr>
            <a:lvl3pPr>
              <a:defRPr sz="1167"/>
            </a:lvl3pPr>
            <a:lvl4pPr>
              <a:buClr>
                <a:schemeClr val="accent1"/>
              </a:buClr>
              <a:defRPr sz="1000"/>
            </a:lvl4pPr>
            <a:lvl5pPr>
              <a:buClr>
                <a:schemeClr val="accent1"/>
              </a:buCl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C91C-D8E4-438D-A234-DF335089BA4F}" type="datetime1">
              <a:rPr lang="de-AT" smtClean="0"/>
              <a:t>20.02.2018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Ivano Frankivsk, November 2017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7267461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6" y="1935991"/>
            <a:ext cx="3960000" cy="3267834"/>
          </a:xfrm>
        </p:spPr>
        <p:txBody>
          <a:bodyPr>
            <a:normAutofit/>
          </a:bodyPr>
          <a:lstStyle>
            <a:lvl1pPr>
              <a:defRPr sz="1333"/>
            </a:lvl1pPr>
            <a:lvl2pPr>
              <a:defRPr sz="1250"/>
            </a:lvl2pPr>
            <a:lvl3pPr>
              <a:defRPr sz="1000"/>
            </a:lvl3pPr>
            <a:lvl4pPr>
              <a:defRPr sz="917"/>
            </a:lvl4pPr>
            <a:lvl5pPr>
              <a:defRPr sz="917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267834"/>
          </a:xfrm>
        </p:spPr>
        <p:txBody>
          <a:bodyPr>
            <a:normAutofit/>
          </a:bodyPr>
          <a:lstStyle>
            <a:lvl1pPr>
              <a:defRPr sz="1333"/>
            </a:lvl1pPr>
            <a:lvl2pPr>
              <a:defRPr sz="1250"/>
            </a:lvl2pPr>
            <a:lvl3pPr>
              <a:defRPr sz="1000"/>
            </a:lvl3pPr>
            <a:lvl4pPr>
              <a:defRPr sz="917"/>
            </a:lvl4pPr>
            <a:lvl5pPr>
              <a:defRPr sz="917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5" y="1344614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76716" indent="0">
              <a:buNone/>
              <a:tabLst/>
              <a:defRPr sz="1500" b="1" baseline="0">
                <a:solidFill>
                  <a:schemeClr val="bg1"/>
                </a:solidFill>
                <a:latin typeface="+mj-lt"/>
              </a:defRPr>
            </a:lvl1pPr>
            <a:lvl2pPr marL="380931" indent="0">
              <a:buNone/>
              <a:defRPr sz="1667" b="1"/>
            </a:lvl2pPr>
            <a:lvl3pPr marL="761860" indent="0">
              <a:buNone/>
              <a:defRPr sz="1500" b="1"/>
            </a:lvl3pPr>
            <a:lvl4pPr marL="1142793" indent="0">
              <a:buNone/>
              <a:defRPr sz="1333" b="1"/>
            </a:lvl4pPr>
            <a:lvl5pPr marL="1523722" indent="0">
              <a:buNone/>
              <a:defRPr sz="1333" b="1"/>
            </a:lvl5pPr>
            <a:lvl6pPr marL="1904654" indent="0">
              <a:buNone/>
              <a:defRPr sz="1333" b="1"/>
            </a:lvl6pPr>
            <a:lvl7pPr marL="2285584" indent="0">
              <a:buNone/>
              <a:defRPr sz="1333" b="1"/>
            </a:lvl7pPr>
            <a:lvl8pPr marL="2666514" indent="0">
              <a:buNone/>
              <a:defRPr sz="1333" b="1"/>
            </a:lvl8pPr>
            <a:lvl9pPr marL="3047445" indent="0">
              <a:buNone/>
              <a:defRPr sz="1333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FCAA56-CC7E-45C7-9751-273C818895B8}" type="datetime1">
              <a:rPr lang="de-AT" smtClean="0"/>
              <a:t>20.02.2018</a:t>
            </a:fld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AT" smtClean="0"/>
              <a:t>Ivano Frankivsk, November 2017</a:t>
            </a:r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6" y="1344614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76716" indent="0">
              <a:buNone/>
              <a:tabLst/>
              <a:defRPr sz="1500" b="1" baseline="0">
                <a:solidFill>
                  <a:schemeClr val="bg1"/>
                </a:solidFill>
                <a:latin typeface="+mj-lt"/>
              </a:defRPr>
            </a:lvl1pPr>
            <a:lvl2pPr marL="380931" indent="0">
              <a:buNone/>
              <a:defRPr sz="1667" b="1"/>
            </a:lvl2pPr>
            <a:lvl3pPr marL="761860" indent="0">
              <a:buNone/>
              <a:defRPr sz="1500" b="1"/>
            </a:lvl3pPr>
            <a:lvl4pPr marL="1142793" indent="0">
              <a:buNone/>
              <a:defRPr sz="1333" b="1"/>
            </a:lvl4pPr>
            <a:lvl5pPr marL="1523722" indent="0">
              <a:buNone/>
              <a:defRPr sz="1333" b="1"/>
            </a:lvl5pPr>
            <a:lvl6pPr marL="1904654" indent="0">
              <a:buNone/>
              <a:defRPr sz="1333" b="1"/>
            </a:lvl6pPr>
            <a:lvl7pPr marL="2285584" indent="0">
              <a:buNone/>
              <a:defRPr sz="1333" b="1"/>
            </a:lvl7pPr>
            <a:lvl8pPr marL="2666514" indent="0">
              <a:buNone/>
              <a:defRPr sz="1333" b="1"/>
            </a:lvl8pPr>
            <a:lvl9pPr marL="3047445" indent="0">
              <a:buNone/>
              <a:defRPr sz="1333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</p:spTree>
    <p:extLst>
      <p:ext uri="{BB962C8B-B14F-4D97-AF65-F5344CB8AC3E}">
        <p14:creationId xmlns:p14="http://schemas.microsoft.com/office/powerpoint/2010/main" val="92885724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853905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745181" y="5412059"/>
            <a:ext cx="987407" cy="25808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AT" dirty="0"/>
              <a:t>Folie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983848"/>
            <a:ext cx="5148000" cy="271695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6193" tIns="38096" rIns="76193" bIns="38096" rtlCol="0" anchor="ctr"/>
          <a:lstStyle/>
          <a:p>
            <a:pPr algn="ctr"/>
            <a:endParaRPr lang="de-AT" sz="1500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1" y="2127252"/>
            <a:ext cx="590932" cy="2252663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400757" y="2559844"/>
            <a:ext cx="2763926" cy="1811291"/>
          </a:xfrm>
        </p:spPr>
        <p:txBody>
          <a:bodyPr>
            <a:normAutofit/>
          </a:bodyPr>
          <a:lstStyle>
            <a:lvl1pPr marL="0" marR="0" indent="0" algn="l" defTabSz="76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917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761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8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 Adressdaten eingeben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E814DA5-DA32-4CF2-B8F4-5CC226AA039E}" type="datetime1">
              <a:rPr lang="de-AT" smtClean="0"/>
              <a:t>20.02.2018</a:t>
            </a:fld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 smtClean="0"/>
              <a:t>Ivano Frankivsk, November 2017</a:t>
            </a:r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5307917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0B662EC1-7F7E-4F35-9E96-6A12310053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7CB48493-A0F2-468C-986D-2A150B5DEF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29960"/>
            <a:ext cx="1831485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 xmlns="">
        <p15:guide id="1" pos="413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xmlns="" id="{68921D79-517C-4187-882B-8B1EFDBF5E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003EC835-F8EC-46FF-A7D8-2C72534AF7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41" y="5129960"/>
            <a:ext cx="1831485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FF116690-1CA5-4CDF-B922-0BB3C7E060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92C9326-2A46-4857-9E76-0DB2F283D6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0A475DBF-FF8A-499C-9A9D-A1690ED33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D71C56E8-CA3B-4481-B593-3FAEA5B893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941638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xmlns="" id="{56068296-11E8-4929-AA24-078FC628B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B6EC7758-8011-47AD-A756-F263091D5BB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>
          <a:xfrm>
            <a:off x="287338" y="603319"/>
            <a:ext cx="8552850" cy="1731679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296154"/>
            <a:ext cx="5436000" cy="516714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993080"/>
            <a:ext cx="5436000" cy="304511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4290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26926"/>
            <a:ext cx="1638300" cy="243623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0B897B33-8355-44AC-8129-26BF5973F3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9375" y="1065910"/>
            <a:ext cx="1849165" cy="9756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xmlns="" id="{E00495DC-0F57-4304-BBFD-BB5FA5288F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13" y="5129960"/>
            <a:ext cx="1835942" cy="3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E3A7D816-8143-4089-A674-7FBE2F1D70EC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11621" y="288569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59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Folie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229F41FE-2827-48CB-9F30-E0C59775241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5351511"/>
            <a:ext cx="1318058" cy="228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3" r:id="rId3"/>
    <p:sldLayoutId id="2147483675" r:id="rId4"/>
    <p:sldLayoutId id="2147483676" r:id="rId5"/>
    <p:sldLayoutId id="2147483686" r:id="rId6"/>
    <p:sldLayoutId id="2147483687" r:id="rId7"/>
    <p:sldLayoutId id="2147483681" r:id="rId8"/>
    <p:sldLayoutId id="2147483682" r:id="rId9"/>
    <p:sldLayoutId id="2147483688" r:id="rId10"/>
    <p:sldLayoutId id="2147483691" r:id="rId11"/>
    <p:sldLayoutId id="2147483664" r:id="rId12"/>
    <p:sldLayoutId id="2147483667" r:id="rId13"/>
    <p:sldLayoutId id="2147483668" r:id="rId14"/>
    <p:sldLayoutId id="2147483670" r:id="rId15"/>
  </p:sldLayoutIdLst>
  <p:transition>
    <p:fade/>
  </p:transition>
  <p:hf hdr="0" ft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02E84154-2F65-4807-B4F0-B7DA8E1E90BD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284076" y="288396"/>
            <a:ext cx="1396800" cy="614114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344613"/>
            <a:ext cx="7764463" cy="3859212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354562" y="5412061"/>
            <a:ext cx="3217444" cy="258085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667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Ivano Frankivsk, November 2017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5412061"/>
            <a:ext cx="892150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667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/>
              <a:t>SEITE </a:t>
            </a:r>
            <a:fld id="{BE3DC40E-DBBE-4E2D-9EEC-FBF0DA0E9179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5745183" y="5412061"/>
            <a:ext cx="987407" cy="258085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667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72A8CE0-F260-43F3-819F-5D3EF4DD27A0}" type="datetime1">
              <a:rPr lang="de-AT" smtClean="0"/>
              <a:t>20.02.2018</a:t>
            </a:fld>
            <a:endParaRPr lang="de-AT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500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64673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9DB27540-BA36-424B-8F70-11086F28288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38" y="5373883"/>
            <a:ext cx="1408538" cy="20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transition>
    <p:fade/>
  </p:transition>
  <p:hf hdr="0" dt="0"/>
  <p:txStyles>
    <p:titleStyle>
      <a:lvl1pPr algn="l" defTabSz="76186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2232" indent="-222232" algn="l" defTabSz="76186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accent1"/>
        </a:buClr>
        <a:buFont typeface="Wingdings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1pPr>
      <a:lvl2pPr marL="449756" indent="-227524" algn="l" defTabSz="761860" rtl="0" eaLnBrk="1" latinLnBrk="0" hangingPunct="1">
        <a:lnSpc>
          <a:spcPct val="100000"/>
        </a:lnSpc>
        <a:spcBef>
          <a:spcPts val="0"/>
        </a:spcBef>
        <a:spcAft>
          <a:spcPts val="333"/>
        </a:spcAft>
        <a:buClr>
          <a:schemeClr val="accent1"/>
        </a:buClr>
        <a:buSzPct val="100000"/>
        <a:buFont typeface="Wingdings" charset="2"/>
        <a:buChar char="§"/>
        <a:defRPr sz="1250" kern="1200">
          <a:solidFill>
            <a:schemeClr val="tx1"/>
          </a:solidFill>
          <a:latin typeface="+mn-lt"/>
          <a:ea typeface="+mn-ea"/>
          <a:cs typeface="+mn-cs"/>
        </a:defRPr>
      </a:lvl2pPr>
      <a:lvl3pPr marL="678603" indent="-227524" algn="l" defTabSz="761860" rtl="0" eaLnBrk="1" latinLnBrk="0" hangingPunct="1">
        <a:lnSpc>
          <a:spcPct val="100000"/>
        </a:lnSpc>
        <a:spcBef>
          <a:spcPts val="0"/>
        </a:spcBef>
        <a:spcAft>
          <a:spcPts val="333"/>
        </a:spcAft>
        <a:buClr>
          <a:schemeClr val="accent1"/>
        </a:buClr>
        <a:buFont typeface="Wingdings" charset="2"/>
        <a:buChar char="§"/>
        <a:defRPr sz="1167" kern="1200">
          <a:solidFill>
            <a:schemeClr val="tx1"/>
          </a:solidFill>
          <a:latin typeface="+mn-lt"/>
          <a:ea typeface="+mn-ea"/>
          <a:cs typeface="+mn-cs"/>
        </a:defRPr>
      </a:lvl3pPr>
      <a:lvl4pPr marL="895543" indent="-222232" algn="l" defTabSz="761860" rtl="0" eaLnBrk="1" latinLnBrk="0" hangingPunct="1">
        <a:lnSpc>
          <a:spcPct val="100000"/>
        </a:lnSpc>
        <a:spcBef>
          <a:spcPts val="0"/>
        </a:spcBef>
        <a:spcAft>
          <a:spcPts val="333"/>
        </a:spcAft>
        <a:buClr>
          <a:schemeClr val="accent1"/>
        </a:buClr>
        <a:buFont typeface="Wingdings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775" indent="-219586" algn="l" defTabSz="761860" rtl="0" eaLnBrk="1" latinLnBrk="0" hangingPunct="1">
        <a:lnSpc>
          <a:spcPct val="100000"/>
        </a:lnSpc>
        <a:spcBef>
          <a:spcPts val="0"/>
        </a:spcBef>
        <a:spcAft>
          <a:spcPts val="333"/>
        </a:spcAft>
        <a:buClr>
          <a:schemeClr val="accent1"/>
        </a:buClr>
        <a:buFont typeface="Wingdings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118" indent="-190466" algn="l" defTabSz="7618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049" indent="-190466" algn="l" defTabSz="7618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6980" indent="-190466" algn="l" defTabSz="7618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7910" indent="-190466" algn="l" defTabSz="76186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618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31" algn="l" defTabSz="7618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860" algn="l" defTabSz="7618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793" algn="l" defTabSz="7618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22" algn="l" defTabSz="7618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654" algn="l" defTabSz="7618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584" algn="l" defTabSz="7618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514" algn="l" defTabSz="7618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445" algn="l" defTabSz="76186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2880">
          <p15:clr>
            <a:srgbClr val="F26B43"/>
          </p15:clr>
        </p15:guide>
        <p15:guide id="3" pos="288">
          <p15:clr>
            <a:srgbClr val="F26B43"/>
          </p15:clr>
        </p15:guide>
        <p15:guide id="4" pos="5179">
          <p15:clr>
            <a:srgbClr val="F26B43"/>
          </p15:clr>
        </p15:guide>
        <p15:guide id="5" pos="5467">
          <p15:clr>
            <a:srgbClr val="F26B43"/>
          </p15:clr>
        </p15:guide>
        <p15:guide id="7" orient="horz" pos="3934">
          <p15:clr>
            <a:srgbClr val="F26B43"/>
          </p15:clr>
        </p15:guide>
        <p15:guide id="9" orient="horz" pos="218">
          <p15:clr>
            <a:srgbClr val="F26B43"/>
          </p15:clr>
        </p15:guide>
        <p15:guide id="10" orient="horz" pos="1016">
          <p15:clr>
            <a:srgbClr val="F26B43"/>
          </p15:clr>
        </p15:guide>
        <p15:guide id="11" orient="horz" pos="4216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9" pos="39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richard.fortm&#252;ller@wu.ac.at" TargetMode="Externa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605406" y="832513"/>
            <a:ext cx="5436000" cy="1596788"/>
          </a:xfrm>
        </p:spPr>
        <p:txBody>
          <a:bodyPr/>
          <a:lstStyle/>
          <a:p>
            <a:r>
              <a:rPr lang="uk-UA" sz="2800" dirty="0" smtClean="0"/>
              <a:t>Підготовка викладачів в напруженому поєднанні теорії та практичного навчання</a:t>
            </a:r>
            <a:endParaRPr lang="uk-UA" sz="28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87338" y="2941638"/>
            <a:ext cx="4284662" cy="620885"/>
          </a:xfrm>
        </p:spPr>
        <p:txBody>
          <a:bodyPr/>
          <a:lstStyle/>
          <a:p>
            <a:r>
              <a:rPr lang="de-AT" dirty="0" err="1"/>
              <a:t>ao</a:t>
            </a:r>
            <a:r>
              <a:rPr lang="de-AT" dirty="0"/>
              <a:t>. Univ. Prof. Dr. Richard </a:t>
            </a:r>
            <a:r>
              <a:rPr lang="de-AT" dirty="0" smtClean="0"/>
              <a:t>Fortmüller</a:t>
            </a:r>
            <a:endParaRPr lang="de-AT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/>
              <a:t>Kyiv, </a:t>
            </a:r>
            <a:r>
              <a:rPr lang="en-US" b="1" dirty="0" err="1"/>
              <a:t>Februar</a:t>
            </a:r>
            <a:r>
              <a:rPr lang="en-US" b="1" dirty="0"/>
              <a:t> 2018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87231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Folie </a:t>
            </a:r>
            <a:fld id="{BE3DC40E-DBBE-4E2D-9EEC-FBF0DA0E9179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8296" y="227250"/>
            <a:ext cx="7596504" cy="903822"/>
          </a:xfrm>
        </p:spPr>
        <p:txBody>
          <a:bodyPr/>
          <a:lstStyle/>
          <a:p>
            <a:r>
              <a:rPr lang="uk-UA" dirty="0"/>
              <a:t>Результати</a:t>
            </a:r>
            <a:r>
              <a:rPr lang="de-AT" dirty="0"/>
              <a:t> </a:t>
            </a:r>
            <a:r>
              <a:rPr lang="uk-UA" dirty="0"/>
              <a:t>Професійна </a:t>
            </a:r>
            <a:r>
              <a:rPr lang="uk-UA" dirty="0" smtClean="0"/>
              <a:t>дидактика </a:t>
            </a:r>
            <a:r>
              <a:rPr lang="de-AT" dirty="0" smtClean="0"/>
              <a:t>– </a:t>
            </a:r>
            <a:r>
              <a:rPr lang="uk-UA" dirty="0" smtClean="0"/>
              <a:t>комплексні методи</a:t>
            </a:r>
            <a:endParaRPr lang="de-A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 t="15106" r="2486" b="34002"/>
          <a:stretch/>
        </p:blipFill>
        <p:spPr bwMode="auto">
          <a:xfrm>
            <a:off x="2145792" y="1735372"/>
            <a:ext cx="4913376" cy="223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 rot="16200000">
            <a:off x="760966" y="2701094"/>
            <a:ext cx="237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/>
              <a:t>Середні значення</a:t>
            </a:r>
            <a:endParaRPr lang="de-AT" sz="1400" b="1" dirty="0"/>
          </a:p>
        </p:txBody>
      </p:sp>
      <p:sp>
        <p:nvSpPr>
          <p:cNvPr id="13" name="Rechteck 12"/>
          <p:cNvSpPr/>
          <p:nvPr/>
        </p:nvSpPr>
        <p:spPr>
          <a:xfrm>
            <a:off x="1462283" y="1227603"/>
            <a:ext cx="6232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/>
              <a:t>Оцінка ступеня набуття </a:t>
            </a:r>
            <a:r>
              <a:rPr lang="ru-RU" sz="1400" dirty="0"/>
              <a:t>компетенцій у </a:t>
            </a:r>
            <a:r>
              <a:rPr lang="ru-RU" sz="1400" dirty="0" err="1"/>
              <a:t>сфері</a:t>
            </a:r>
            <a:r>
              <a:rPr lang="de-AT" sz="1400" dirty="0" smtClean="0"/>
              <a:t> „</a:t>
            </a:r>
            <a:r>
              <a:rPr lang="uk-UA" sz="1400" dirty="0" smtClean="0"/>
              <a:t>Професійна дидактика</a:t>
            </a:r>
            <a:r>
              <a:rPr lang="de-AT" sz="1400" dirty="0" smtClean="0"/>
              <a:t> </a:t>
            </a:r>
            <a:r>
              <a:rPr lang="de-AT" sz="1400" dirty="0"/>
              <a:t>– </a:t>
            </a:r>
            <a:r>
              <a:rPr lang="uk-UA" sz="1400" dirty="0" smtClean="0"/>
              <a:t>комплексні методи</a:t>
            </a:r>
            <a:r>
              <a:rPr lang="de-AT" sz="1400" dirty="0" smtClean="0"/>
              <a:t>“ </a:t>
            </a:r>
            <a:endParaRPr lang="de-AT" sz="1400" dirty="0"/>
          </a:p>
        </p:txBody>
      </p:sp>
      <p:sp>
        <p:nvSpPr>
          <p:cNvPr id="14" name="Rechteck 13"/>
          <p:cNvSpPr/>
          <p:nvPr/>
        </p:nvSpPr>
        <p:spPr>
          <a:xfrm>
            <a:off x="7386235" y="4189208"/>
            <a:ext cx="1675585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/>
              <a:t>Шкала</a:t>
            </a:r>
            <a:r>
              <a:rPr lang="de-AT" sz="1400" dirty="0"/>
              <a:t>:</a:t>
            </a:r>
          </a:p>
          <a:p>
            <a:r>
              <a:rPr lang="de-AT" sz="1400" dirty="0"/>
              <a:t>1 = </a:t>
            </a:r>
            <a:r>
              <a:rPr lang="uk-UA" sz="1400" dirty="0"/>
              <a:t>дуже добре</a:t>
            </a:r>
            <a:endParaRPr lang="de-AT" sz="1400" dirty="0"/>
          </a:p>
          <a:p>
            <a:r>
              <a:rPr lang="de-AT" sz="1400" dirty="0"/>
              <a:t>5 = </a:t>
            </a:r>
            <a:r>
              <a:rPr lang="uk-UA" sz="1400" dirty="0"/>
              <a:t>зовсім ні</a:t>
            </a:r>
            <a:endParaRPr lang="de-AT" sz="1400" dirty="0"/>
          </a:p>
        </p:txBody>
      </p:sp>
      <p:sp>
        <p:nvSpPr>
          <p:cNvPr id="15" name="Textfeld 4"/>
          <p:cNvSpPr txBox="1"/>
          <p:nvPr/>
        </p:nvSpPr>
        <p:spPr>
          <a:xfrm rot="18502694">
            <a:off x="1313610" y="4573270"/>
            <a:ext cx="185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Викладачі німецької мови</a:t>
            </a:r>
            <a:endParaRPr lang="de-AT" sz="1400" dirty="0"/>
          </a:p>
        </p:txBody>
      </p:sp>
      <p:sp>
        <p:nvSpPr>
          <p:cNvPr id="16" name="Textfeld 6"/>
          <p:cNvSpPr txBox="1"/>
          <p:nvPr/>
        </p:nvSpPr>
        <p:spPr>
          <a:xfrm rot="18502694">
            <a:off x="2167078" y="4562548"/>
            <a:ext cx="187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Викладачі англійської мови</a:t>
            </a:r>
            <a:endParaRPr lang="de-AT" sz="1400" dirty="0"/>
          </a:p>
        </p:txBody>
      </p:sp>
      <p:sp>
        <p:nvSpPr>
          <p:cNvPr id="17" name="Textfeld 7"/>
          <p:cNvSpPr txBox="1"/>
          <p:nvPr/>
        </p:nvSpPr>
        <p:spPr>
          <a:xfrm rot="18502694">
            <a:off x="3058505" y="4502144"/>
            <a:ext cx="185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Викладачі французької мови</a:t>
            </a:r>
            <a:endParaRPr lang="de-AT" sz="1400" dirty="0"/>
          </a:p>
        </p:txBody>
      </p:sp>
      <p:sp>
        <p:nvSpPr>
          <p:cNvPr id="18" name="Textfeld 8"/>
          <p:cNvSpPr txBox="1"/>
          <p:nvPr/>
        </p:nvSpPr>
        <p:spPr>
          <a:xfrm rot="18502694">
            <a:off x="4163091" y="4405094"/>
            <a:ext cx="1519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Викладачі математики</a:t>
            </a:r>
            <a:endParaRPr lang="de-AT" sz="1400" dirty="0"/>
          </a:p>
        </p:txBody>
      </p:sp>
      <p:sp>
        <p:nvSpPr>
          <p:cNvPr id="19" name="Textfeld 9"/>
          <p:cNvSpPr txBox="1"/>
          <p:nvPr/>
        </p:nvSpPr>
        <p:spPr>
          <a:xfrm rot="18502694">
            <a:off x="4546195" y="4573269"/>
            <a:ext cx="224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Викладачі бізнес-освіти</a:t>
            </a:r>
            <a:endParaRPr lang="de-AT" sz="1400" dirty="0"/>
          </a:p>
        </p:txBody>
      </p:sp>
      <p:sp>
        <p:nvSpPr>
          <p:cNvPr id="20" name="Textfeld 10"/>
          <p:cNvSpPr txBox="1"/>
          <p:nvPr/>
        </p:nvSpPr>
        <p:spPr>
          <a:xfrm rot="18502694">
            <a:off x="5323566" y="4724067"/>
            <a:ext cx="224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Студенти бізнес-освіти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40961984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Folie </a:t>
            </a:r>
            <a:fld id="{BE3DC40E-DBBE-4E2D-9EEC-FBF0DA0E9179}" type="slidenum">
              <a:rPr lang="de-AT" smtClean="0"/>
              <a:pPr/>
              <a:t>11</a:t>
            </a:fld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2019" y="187054"/>
            <a:ext cx="6840000" cy="903822"/>
          </a:xfrm>
        </p:spPr>
        <p:txBody>
          <a:bodyPr/>
          <a:lstStyle/>
          <a:p>
            <a:r>
              <a:rPr lang="uk-UA" dirty="0" smtClean="0"/>
              <a:t>Результати Оцінка продуктивності</a:t>
            </a:r>
            <a:endParaRPr lang="de-A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3" t="14904" r="1717" b="33728"/>
          <a:stretch/>
        </p:blipFill>
        <p:spPr bwMode="auto">
          <a:xfrm>
            <a:off x="1967283" y="1696371"/>
            <a:ext cx="5311341" cy="2414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 rot="16200000">
            <a:off x="699764" y="2776717"/>
            <a:ext cx="237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/>
              <a:t>Середні значення</a:t>
            </a:r>
            <a:endParaRPr lang="de-AT" sz="1400" b="1" dirty="0"/>
          </a:p>
        </p:txBody>
      </p:sp>
      <p:sp>
        <p:nvSpPr>
          <p:cNvPr id="13" name="Rechteck 12"/>
          <p:cNvSpPr/>
          <p:nvPr/>
        </p:nvSpPr>
        <p:spPr>
          <a:xfrm>
            <a:off x="1462283" y="1227603"/>
            <a:ext cx="6232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/>
              <a:t>Оцінка ступеня набуття </a:t>
            </a:r>
            <a:r>
              <a:rPr lang="ru-RU" sz="1400" dirty="0"/>
              <a:t>компетенцій у </a:t>
            </a:r>
            <a:r>
              <a:rPr lang="ru-RU" sz="1400" dirty="0" err="1"/>
              <a:t>сфері</a:t>
            </a:r>
            <a:r>
              <a:rPr lang="de-AT" sz="1400" dirty="0" smtClean="0"/>
              <a:t> „</a:t>
            </a:r>
            <a:r>
              <a:rPr lang="uk-UA" sz="1400" dirty="0" smtClean="0"/>
              <a:t>Оцінка продуктивності</a:t>
            </a:r>
            <a:r>
              <a:rPr lang="de-AT" sz="1400" dirty="0" smtClean="0"/>
              <a:t>“</a:t>
            </a:r>
            <a:endParaRPr lang="de-AT" sz="1400" dirty="0"/>
          </a:p>
        </p:txBody>
      </p:sp>
      <p:sp>
        <p:nvSpPr>
          <p:cNvPr id="14" name="Rechteck 13"/>
          <p:cNvSpPr/>
          <p:nvPr/>
        </p:nvSpPr>
        <p:spPr>
          <a:xfrm>
            <a:off x="7386235" y="4189208"/>
            <a:ext cx="1675585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/>
              <a:t>Шкала</a:t>
            </a:r>
            <a:r>
              <a:rPr lang="de-AT" sz="1400" dirty="0"/>
              <a:t>:</a:t>
            </a:r>
          </a:p>
          <a:p>
            <a:r>
              <a:rPr lang="de-AT" sz="1400" dirty="0"/>
              <a:t>1 = </a:t>
            </a:r>
            <a:r>
              <a:rPr lang="uk-UA" sz="1400" dirty="0"/>
              <a:t>дуже добре</a:t>
            </a:r>
            <a:endParaRPr lang="de-AT" sz="1400" dirty="0"/>
          </a:p>
          <a:p>
            <a:r>
              <a:rPr lang="de-AT" sz="1400" dirty="0"/>
              <a:t>5 = </a:t>
            </a:r>
            <a:r>
              <a:rPr lang="uk-UA" sz="1400" dirty="0"/>
              <a:t>зовсім ні</a:t>
            </a:r>
            <a:endParaRPr lang="de-AT" sz="1400" dirty="0"/>
          </a:p>
        </p:txBody>
      </p:sp>
      <p:sp>
        <p:nvSpPr>
          <p:cNvPr id="15" name="Textfeld 4"/>
          <p:cNvSpPr txBox="1"/>
          <p:nvPr/>
        </p:nvSpPr>
        <p:spPr>
          <a:xfrm rot="18502694">
            <a:off x="1313610" y="4573270"/>
            <a:ext cx="185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Викладачі німецької мови</a:t>
            </a:r>
            <a:endParaRPr lang="de-AT" sz="1400" dirty="0"/>
          </a:p>
        </p:txBody>
      </p:sp>
      <p:sp>
        <p:nvSpPr>
          <p:cNvPr id="16" name="Textfeld 6"/>
          <p:cNvSpPr txBox="1"/>
          <p:nvPr/>
        </p:nvSpPr>
        <p:spPr>
          <a:xfrm rot="18502694">
            <a:off x="2167078" y="4562548"/>
            <a:ext cx="187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Викладачі англійської мови</a:t>
            </a:r>
            <a:endParaRPr lang="de-AT" sz="1400" dirty="0"/>
          </a:p>
        </p:txBody>
      </p:sp>
      <p:sp>
        <p:nvSpPr>
          <p:cNvPr id="17" name="Textfeld 7"/>
          <p:cNvSpPr txBox="1"/>
          <p:nvPr/>
        </p:nvSpPr>
        <p:spPr>
          <a:xfrm rot="18502694">
            <a:off x="3058505" y="4502144"/>
            <a:ext cx="185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Викладачі французької мови</a:t>
            </a:r>
            <a:endParaRPr lang="de-AT" sz="1400" dirty="0"/>
          </a:p>
        </p:txBody>
      </p:sp>
      <p:sp>
        <p:nvSpPr>
          <p:cNvPr id="18" name="Textfeld 8"/>
          <p:cNvSpPr txBox="1"/>
          <p:nvPr/>
        </p:nvSpPr>
        <p:spPr>
          <a:xfrm rot="18502694">
            <a:off x="4163091" y="4405094"/>
            <a:ext cx="1519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Викладачі математики</a:t>
            </a:r>
            <a:endParaRPr lang="de-AT" sz="1400" dirty="0"/>
          </a:p>
        </p:txBody>
      </p:sp>
      <p:sp>
        <p:nvSpPr>
          <p:cNvPr id="19" name="Textfeld 9"/>
          <p:cNvSpPr txBox="1"/>
          <p:nvPr/>
        </p:nvSpPr>
        <p:spPr>
          <a:xfrm rot="18502694">
            <a:off x="4546195" y="4573269"/>
            <a:ext cx="224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Викладачі бізнес-освіти</a:t>
            </a:r>
            <a:endParaRPr lang="de-AT" sz="1400" dirty="0"/>
          </a:p>
        </p:txBody>
      </p:sp>
      <p:sp>
        <p:nvSpPr>
          <p:cNvPr id="20" name="Textfeld 10"/>
          <p:cNvSpPr txBox="1"/>
          <p:nvPr/>
        </p:nvSpPr>
        <p:spPr>
          <a:xfrm rot="18502694">
            <a:off x="5323566" y="4724067"/>
            <a:ext cx="224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Студенти бізнес-освіти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208373853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Folie </a:t>
            </a:r>
            <a:fld id="{BE3DC40E-DBBE-4E2D-9EEC-FBF0DA0E9179}" type="slidenum">
              <a:rPr lang="de-AT" smtClean="0"/>
              <a:pPr/>
              <a:t>12</a:t>
            </a:fld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Результати Соціальна компетентність</a:t>
            </a:r>
            <a:endParaRPr lang="de-A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t="15716" r="2519" b="34384"/>
          <a:stretch/>
        </p:blipFill>
        <p:spPr bwMode="auto">
          <a:xfrm>
            <a:off x="1999685" y="1767838"/>
            <a:ext cx="5302723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 rot="16200000">
            <a:off x="699764" y="2776717"/>
            <a:ext cx="237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/>
              <a:t>Середні значення</a:t>
            </a:r>
            <a:endParaRPr lang="de-AT" sz="1400" b="1" dirty="0"/>
          </a:p>
        </p:txBody>
      </p:sp>
      <p:sp>
        <p:nvSpPr>
          <p:cNvPr id="13" name="Rechteck 12"/>
          <p:cNvSpPr/>
          <p:nvPr/>
        </p:nvSpPr>
        <p:spPr>
          <a:xfrm>
            <a:off x="1462283" y="1227603"/>
            <a:ext cx="6232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/>
              <a:t>Оцінка ступеня набуття </a:t>
            </a:r>
            <a:r>
              <a:rPr lang="ru-RU" sz="1400" dirty="0"/>
              <a:t>компетенцій у </a:t>
            </a:r>
            <a:r>
              <a:rPr lang="ru-RU" sz="1400" dirty="0" err="1"/>
              <a:t>сфері</a:t>
            </a:r>
            <a:r>
              <a:rPr lang="de-AT" sz="1400" dirty="0" smtClean="0"/>
              <a:t> „</a:t>
            </a:r>
            <a:r>
              <a:rPr lang="uk-UA" sz="1400" dirty="0" smtClean="0"/>
              <a:t>Соціальна компетентність</a:t>
            </a:r>
            <a:r>
              <a:rPr lang="de-AT" sz="1400" dirty="0" smtClean="0"/>
              <a:t>“</a:t>
            </a:r>
            <a:endParaRPr lang="de-AT" sz="1400" dirty="0"/>
          </a:p>
        </p:txBody>
      </p:sp>
      <p:sp>
        <p:nvSpPr>
          <p:cNvPr id="14" name="Rechteck 13"/>
          <p:cNvSpPr/>
          <p:nvPr/>
        </p:nvSpPr>
        <p:spPr>
          <a:xfrm>
            <a:off x="7386235" y="4189208"/>
            <a:ext cx="1675585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/>
              <a:t>Шкала</a:t>
            </a:r>
            <a:r>
              <a:rPr lang="de-AT" sz="1400" dirty="0"/>
              <a:t>:</a:t>
            </a:r>
          </a:p>
          <a:p>
            <a:r>
              <a:rPr lang="de-AT" sz="1400" dirty="0"/>
              <a:t>1 = </a:t>
            </a:r>
            <a:r>
              <a:rPr lang="uk-UA" sz="1400" dirty="0"/>
              <a:t>дуже добре</a:t>
            </a:r>
            <a:endParaRPr lang="de-AT" sz="1400" dirty="0"/>
          </a:p>
          <a:p>
            <a:r>
              <a:rPr lang="de-AT" sz="1400" dirty="0"/>
              <a:t>5 = </a:t>
            </a:r>
            <a:r>
              <a:rPr lang="uk-UA" sz="1400" dirty="0"/>
              <a:t>зовсім ні</a:t>
            </a:r>
            <a:endParaRPr lang="de-AT" sz="1400" dirty="0"/>
          </a:p>
        </p:txBody>
      </p:sp>
      <p:sp>
        <p:nvSpPr>
          <p:cNvPr id="15" name="Textfeld 4"/>
          <p:cNvSpPr txBox="1"/>
          <p:nvPr/>
        </p:nvSpPr>
        <p:spPr>
          <a:xfrm rot="18502694">
            <a:off x="1313610" y="4573270"/>
            <a:ext cx="185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Викладачі німецької мови</a:t>
            </a:r>
            <a:endParaRPr lang="de-AT" sz="1400" dirty="0"/>
          </a:p>
        </p:txBody>
      </p:sp>
      <p:sp>
        <p:nvSpPr>
          <p:cNvPr id="16" name="Textfeld 6"/>
          <p:cNvSpPr txBox="1"/>
          <p:nvPr/>
        </p:nvSpPr>
        <p:spPr>
          <a:xfrm rot="18502694">
            <a:off x="2167078" y="4562548"/>
            <a:ext cx="187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Викладачі англійської мови</a:t>
            </a:r>
            <a:endParaRPr lang="de-AT" sz="1400" dirty="0"/>
          </a:p>
        </p:txBody>
      </p:sp>
      <p:sp>
        <p:nvSpPr>
          <p:cNvPr id="17" name="Textfeld 7"/>
          <p:cNvSpPr txBox="1"/>
          <p:nvPr/>
        </p:nvSpPr>
        <p:spPr>
          <a:xfrm rot="18502694">
            <a:off x="3058505" y="4502144"/>
            <a:ext cx="185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Викладачі французької мови</a:t>
            </a:r>
            <a:endParaRPr lang="de-AT" sz="1400" dirty="0"/>
          </a:p>
        </p:txBody>
      </p:sp>
      <p:sp>
        <p:nvSpPr>
          <p:cNvPr id="18" name="Textfeld 8"/>
          <p:cNvSpPr txBox="1"/>
          <p:nvPr/>
        </p:nvSpPr>
        <p:spPr>
          <a:xfrm rot="18502694">
            <a:off x="4163091" y="4405094"/>
            <a:ext cx="1519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Викладачі математики</a:t>
            </a:r>
            <a:endParaRPr lang="de-AT" sz="1400" dirty="0"/>
          </a:p>
        </p:txBody>
      </p:sp>
      <p:sp>
        <p:nvSpPr>
          <p:cNvPr id="19" name="Textfeld 9"/>
          <p:cNvSpPr txBox="1"/>
          <p:nvPr/>
        </p:nvSpPr>
        <p:spPr>
          <a:xfrm rot="18502694">
            <a:off x="4546195" y="4573269"/>
            <a:ext cx="224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Викладачі бізнес-освіти</a:t>
            </a:r>
            <a:endParaRPr lang="de-AT" sz="1400" dirty="0"/>
          </a:p>
        </p:txBody>
      </p:sp>
      <p:sp>
        <p:nvSpPr>
          <p:cNvPr id="20" name="Textfeld 10"/>
          <p:cNvSpPr txBox="1"/>
          <p:nvPr/>
        </p:nvSpPr>
        <p:spPr>
          <a:xfrm rot="18502694">
            <a:off x="5323566" y="4724067"/>
            <a:ext cx="224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Студенти бізнес-освіти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88793113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Folie </a:t>
            </a:r>
            <a:fld id="{BE3DC40E-DBBE-4E2D-9EEC-FBF0DA0E9179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Результати </a:t>
            </a:r>
            <a:r>
              <a:rPr lang="uk-UA" dirty="0"/>
              <a:t>Наука</a:t>
            </a:r>
            <a:endParaRPr lang="de-A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t="15115" r="2519" b="34324"/>
          <a:stretch/>
        </p:blipFill>
        <p:spPr bwMode="auto">
          <a:xfrm>
            <a:off x="1625556" y="1604503"/>
            <a:ext cx="5760679" cy="258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 rot="16200000">
            <a:off x="384877" y="2742966"/>
            <a:ext cx="237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/>
              <a:t>Середні значення</a:t>
            </a:r>
            <a:endParaRPr lang="de-AT" sz="1400" b="1" dirty="0"/>
          </a:p>
        </p:txBody>
      </p:sp>
      <p:sp>
        <p:nvSpPr>
          <p:cNvPr id="13" name="Rechteck 12"/>
          <p:cNvSpPr/>
          <p:nvPr/>
        </p:nvSpPr>
        <p:spPr>
          <a:xfrm>
            <a:off x="1462283" y="1227603"/>
            <a:ext cx="62324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/>
              <a:t>Оцінка ступеня набуття </a:t>
            </a:r>
            <a:r>
              <a:rPr lang="ru-RU" sz="1400" dirty="0"/>
              <a:t>компетенцій у </a:t>
            </a:r>
            <a:r>
              <a:rPr lang="ru-RU" sz="1400" dirty="0" err="1"/>
              <a:t>сфері</a:t>
            </a:r>
            <a:r>
              <a:rPr lang="de-AT" sz="1400" dirty="0" smtClean="0"/>
              <a:t> „</a:t>
            </a:r>
            <a:r>
              <a:rPr lang="uk-UA" sz="1400" dirty="0" smtClean="0"/>
              <a:t>Наука</a:t>
            </a:r>
            <a:r>
              <a:rPr lang="de-AT" sz="1400" dirty="0" smtClean="0"/>
              <a:t>“</a:t>
            </a:r>
            <a:endParaRPr lang="de-AT" sz="1400" dirty="0"/>
          </a:p>
        </p:txBody>
      </p:sp>
      <p:sp>
        <p:nvSpPr>
          <p:cNvPr id="14" name="Rechteck 13"/>
          <p:cNvSpPr/>
          <p:nvPr/>
        </p:nvSpPr>
        <p:spPr>
          <a:xfrm>
            <a:off x="7386235" y="4189208"/>
            <a:ext cx="1675585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/>
              <a:t>Шкала</a:t>
            </a:r>
            <a:r>
              <a:rPr lang="de-AT" sz="1400" dirty="0"/>
              <a:t>:</a:t>
            </a:r>
          </a:p>
          <a:p>
            <a:r>
              <a:rPr lang="de-AT" sz="1400" dirty="0"/>
              <a:t>1 = </a:t>
            </a:r>
            <a:r>
              <a:rPr lang="uk-UA" sz="1400" dirty="0"/>
              <a:t>дуже добре</a:t>
            </a:r>
            <a:endParaRPr lang="de-AT" sz="1400" dirty="0"/>
          </a:p>
          <a:p>
            <a:r>
              <a:rPr lang="de-AT" sz="1400" dirty="0"/>
              <a:t>5 = </a:t>
            </a:r>
            <a:r>
              <a:rPr lang="uk-UA" sz="1400" dirty="0"/>
              <a:t>зовсім ні</a:t>
            </a:r>
            <a:endParaRPr lang="de-AT" sz="1400" dirty="0"/>
          </a:p>
        </p:txBody>
      </p:sp>
      <p:sp>
        <p:nvSpPr>
          <p:cNvPr id="15" name="Textfeld 4"/>
          <p:cNvSpPr txBox="1"/>
          <p:nvPr/>
        </p:nvSpPr>
        <p:spPr>
          <a:xfrm rot="18502694">
            <a:off x="1313610" y="4573270"/>
            <a:ext cx="185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Викладачі німецької мови</a:t>
            </a:r>
            <a:endParaRPr lang="de-AT" sz="1400" dirty="0"/>
          </a:p>
        </p:txBody>
      </p:sp>
      <p:sp>
        <p:nvSpPr>
          <p:cNvPr id="16" name="Textfeld 6"/>
          <p:cNvSpPr txBox="1"/>
          <p:nvPr/>
        </p:nvSpPr>
        <p:spPr>
          <a:xfrm rot="18502694">
            <a:off x="2167078" y="4562548"/>
            <a:ext cx="187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Викладачі англійської мови</a:t>
            </a:r>
            <a:endParaRPr lang="de-AT" sz="1400" dirty="0"/>
          </a:p>
        </p:txBody>
      </p:sp>
      <p:sp>
        <p:nvSpPr>
          <p:cNvPr id="17" name="Textfeld 7"/>
          <p:cNvSpPr txBox="1"/>
          <p:nvPr/>
        </p:nvSpPr>
        <p:spPr>
          <a:xfrm rot="18502694">
            <a:off x="3058505" y="4502144"/>
            <a:ext cx="185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Викладачі французької мови</a:t>
            </a:r>
            <a:endParaRPr lang="de-AT" sz="1400" dirty="0"/>
          </a:p>
        </p:txBody>
      </p:sp>
      <p:sp>
        <p:nvSpPr>
          <p:cNvPr id="18" name="Textfeld 8"/>
          <p:cNvSpPr txBox="1"/>
          <p:nvPr/>
        </p:nvSpPr>
        <p:spPr>
          <a:xfrm rot="18502694">
            <a:off x="4163091" y="4405094"/>
            <a:ext cx="1519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Викладачі математики</a:t>
            </a:r>
            <a:endParaRPr lang="de-AT" sz="1400" dirty="0"/>
          </a:p>
        </p:txBody>
      </p:sp>
      <p:sp>
        <p:nvSpPr>
          <p:cNvPr id="19" name="Textfeld 9"/>
          <p:cNvSpPr txBox="1"/>
          <p:nvPr/>
        </p:nvSpPr>
        <p:spPr>
          <a:xfrm rot="18502694">
            <a:off x="4546195" y="4573269"/>
            <a:ext cx="224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Викладачі бізнес-освіти</a:t>
            </a:r>
            <a:endParaRPr lang="de-AT" sz="1400" dirty="0"/>
          </a:p>
        </p:txBody>
      </p:sp>
      <p:sp>
        <p:nvSpPr>
          <p:cNvPr id="20" name="Textfeld 10"/>
          <p:cNvSpPr txBox="1"/>
          <p:nvPr/>
        </p:nvSpPr>
        <p:spPr>
          <a:xfrm rot="18502694">
            <a:off x="5323566" y="4724067"/>
            <a:ext cx="224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Студенти бізнес-освіти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16983444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158496" y="5350828"/>
            <a:ext cx="892175" cy="258762"/>
          </a:xfrm>
        </p:spPr>
        <p:txBody>
          <a:bodyPr/>
          <a:lstStyle/>
          <a:p>
            <a:r>
              <a:rPr lang="de-AT" smtClean="0"/>
              <a:t>Folie </a:t>
            </a:r>
            <a:fld id="{BE3DC40E-DBBE-4E2D-9EEC-FBF0DA0E9179}" type="slidenum">
              <a:rPr lang="de-AT" smtClean="0"/>
              <a:pPr/>
              <a:t>14</a:t>
            </a:fld>
            <a:endParaRPr lang="de-AT" dirty="0"/>
          </a:p>
        </p:txBody>
      </p:sp>
      <p:sp>
        <p:nvSpPr>
          <p:cNvPr id="6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sz="1000" b="1" dirty="0" err="1"/>
              <a:t>ao</a:t>
            </a:r>
            <a:r>
              <a:rPr lang="de-AT" sz="1000" b="1" dirty="0"/>
              <a:t>. Univ. Prof. Dr. Richard Fortmüller</a:t>
            </a:r>
          </a:p>
          <a:p>
            <a:endParaRPr lang="de-AT" dirty="0"/>
          </a:p>
          <a:p>
            <a:r>
              <a:rPr lang="de-A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Vienna University </a:t>
            </a:r>
            <a:r>
              <a:rPr lang="de-AT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A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Economics </a:t>
            </a:r>
            <a:r>
              <a:rPr lang="de-AT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</a:t>
            </a:r>
            <a:r>
              <a:rPr lang="de-A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Business</a:t>
            </a:r>
          </a:p>
          <a:p>
            <a:r>
              <a:rPr lang="de-A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Institute </a:t>
            </a:r>
            <a:r>
              <a:rPr lang="de-AT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</a:t>
            </a:r>
            <a:r>
              <a:rPr lang="de-A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Business Education</a:t>
            </a:r>
          </a:p>
          <a:p>
            <a:r>
              <a:rPr lang="de-AT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Department Management</a:t>
            </a:r>
          </a:p>
          <a:p>
            <a:endParaRPr lang="de-AT" dirty="0"/>
          </a:p>
          <a:p>
            <a:r>
              <a:rPr lang="de-AT" dirty="0" smtClean="0"/>
              <a:t>Welthandelsplatz 1, 1020 Vienna</a:t>
            </a:r>
          </a:p>
          <a:p>
            <a:r>
              <a:rPr lang="de-AT" dirty="0" smtClean="0"/>
              <a:t>Tel.: +43-1-31336-4631</a:t>
            </a:r>
          </a:p>
          <a:p>
            <a:r>
              <a:rPr lang="de-AT" dirty="0" smtClean="0"/>
              <a:t>E-Mail: </a:t>
            </a:r>
            <a:r>
              <a:rPr lang="de-AT" dirty="0" smtClean="0">
                <a:hlinkClick r:id="rId2"/>
              </a:rPr>
              <a:t>richard.fortmüller@wu.ac.at</a:t>
            </a:r>
            <a:endParaRPr lang="de-AT" dirty="0" smtClean="0"/>
          </a:p>
          <a:p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417704883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b="1" dirty="0"/>
              <a:t>Fortmüller, Richard, </a:t>
            </a:r>
            <a:r>
              <a:rPr lang="de-AT" b="1" dirty="0" err="1"/>
              <a:t>Konczer</a:t>
            </a:r>
            <a:r>
              <a:rPr lang="de-AT" b="1" dirty="0"/>
              <a:t>, Kerstin.</a:t>
            </a:r>
            <a:r>
              <a:rPr lang="de-AT" dirty="0"/>
              <a:t> 2009. Das Lehrerbild von der Lehrerbildung. Empirische Erhebung der Beurteilung der universitären Lehrerbildung von Deutsch-, Englisch-, Französisch-, Mathematik- und kaufmännischen Lehrer/innen an kaufmännischen und wirtschaftsberuflichen Schulen. </a:t>
            </a:r>
            <a:r>
              <a:rPr lang="de-AT" dirty="0" err="1"/>
              <a:t>Wissenplus</a:t>
            </a:r>
            <a:r>
              <a:rPr lang="de-AT" dirty="0"/>
              <a:t> - </a:t>
            </a:r>
            <a:r>
              <a:rPr lang="de-AT" dirty="0" err="1"/>
              <a:t>Wissenschaftplus</a:t>
            </a:r>
            <a:r>
              <a:rPr lang="de-AT" dirty="0"/>
              <a:t> 27 (4), 5-8. 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Джерело</a:t>
            </a:r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>
          <a:xfrm>
            <a:off x="0" y="5411788"/>
            <a:ext cx="3217863" cy="258762"/>
          </a:xfrm>
        </p:spPr>
        <p:txBody>
          <a:bodyPr/>
          <a:lstStyle/>
          <a:p>
            <a:r>
              <a:rPr lang="de-AT" smtClean="0"/>
              <a:t>Ivano Frankivsk, November 2017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0" y="5411788"/>
            <a:ext cx="892175" cy="258762"/>
          </a:xfrm>
        </p:spPr>
        <p:txBody>
          <a:bodyPr/>
          <a:lstStyle/>
          <a:p>
            <a:r>
              <a:rPr lang="de-AT" smtClean="0"/>
              <a:t>SEITE </a:t>
            </a:r>
            <a:fld id="{BE3DC40E-DBBE-4E2D-9EEC-FBF0DA0E9179}" type="slidenum">
              <a:rPr lang="de-AT" smtClean="0"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9840697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AT" sz="7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SEITE </a:t>
            </a:r>
            <a:fld id="{BE3DC40E-DBBE-4E2D-9EEC-FBF0DA0E9179}" type="slidenum">
              <a:rPr lang="de-AT" smtClean="0"/>
              <a:t>2</a:t>
            </a:fld>
            <a:endParaRPr lang="de-AT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Структура навчального плану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uk-UA" sz="2000" dirty="0" smtClean="0"/>
              <a:t>Магістерська програма Бізнес-освіта</a:t>
            </a:r>
            <a:r>
              <a:rPr lang="de-AT" sz="2000" dirty="0" smtClean="0"/>
              <a:t> (WU Wien)</a:t>
            </a:r>
            <a:endParaRPr lang="de-AT" sz="2000" dirty="0"/>
          </a:p>
        </p:txBody>
      </p:sp>
      <p:sp>
        <p:nvSpPr>
          <p:cNvPr id="7" name="Rechteck 6"/>
          <p:cNvSpPr/>
          <p:nvPr/>
        </p:nvSpPr>
        <p:spPr>
          <a:xfrm rot="5400000">
            <a:off x="3246649" y="856577"/>
            <a:ext cx="300033" cy="129000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1000" b="1" dirty="0"/>
              <a:t>2. </a:t>
            </a:r>
            <a:r>
              <a:rPr lang="uk-UA" sz="1000" b="1" dirty="0" smtClean="0"/>
              <a:t>Семестр</a:t>
            </a:r>
            <a:endParaRPr lang="de-AT" sz="1000" b="1" dirty="0"/>
          </a:p>
        </p:txBody>
      </p:sp>
      <p:sp>
        <p:nvSpPr>
          <p:cNvPr id="8" name="Rechteck 7"/>
          <p:cNvSpPr/>
          <p:nvPr/>
        </p:nvSpPr>
        <p:spPr>
          <a:xfrm rot="5400000">
            <a:off x="4622484" y="856578"/>
            <a:ext cx="300033" cy="128999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1000" b="1" dirty="0"/>
              <a:t>3. </a:t>
            </a:r>
            <a:r>
              <a:rPr lang="uk-UA" sz="1000" b="1" dirty="0"/>
              <a:t>Семестр</a:t>
            </a:r>
            <a:endParaRPr lang="de-AT" sz="1000" b="1" dirty="0"/>
          </a:p>
        </p:txBody>
      </p:sp>
      <p:sp>
        <p:nvSpPr>
          <p:cNvPr id="10" name="Rechteck 9"/>
          <p:cNvSpPr/>
          <p:nvPr/>
        </p:nvSpPr>
        <p:spPr>
          <a:xfrm rot="5400000">
            <a:off x="6640396" y="209371"/>
            <a:ext cx="300033" cy="258441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1000" b="1" dirty="0"/>
              <a:t>4. &amp; 5. </a:t>
            </a:r>
            <a:r>
              <a:rPr lang="uk-UA" sz="1000" b="1" dirty="0"/>
              <a:t>Семестр</a:t>
            </a:r>
            <a:endParaRPr lang="de-AT" sz="1000" b="1" dirty="0"/>
          </a:p>
        </p:txBody>
      </p:sp>
      <p:sp>
        <p:nvSpPr>
          <p:cNvPr id="21" name="Rechteck 20"/>
          <p:cNvSpPr/>
          <p:nvPr/>
        </p:nvSpPr>
        <p:spPr>
          <a:xfrm rot="16200000">
            <a:off x="-569914" y="3012485"/>
            <a:ext cx="3222627" cy="558799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b="1" kern="0" dirty="0" smtClean="0">
                <a:solidFill>
                  <a:schemeClr val="bg1"/>
                </a:solidFill>
                <a:latin typeface="Verdana"/>
              </a:rPr>
              <a:t>Загальне бізнес-адміністрування та інформаційні системи</a:t>
            </a:r>
            <a:endParaRPr lang="de-AT" sz="833" b="1" kern="0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22" name="Rechteck 21"/>
          <p:cNvSpPr/>
          <p:nvPr/>
        </p:nvSpPr>
        <p:spPr>
          <a:xfrm rot="16200000">
            <a:off x="479129" y="2572960"/>
            <a:ext cx="2144780" cy="3600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b="1" kern="0" dirty="0" smtClean="0">
                <a:solidFill>
                  <a:schemeClr val="bg1"/>
                </a:solidFill>
                <a:latin typeface="Verdana"/>
              </a:rPr>
              <a:t>Базовий навчальний тренінг</a:t>
            </a:r>
            <a:endParaRPr lang="de-AT" sz="833" b="1" kern="0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1376190" y="3823126"/>
            <a:ext cx="1290000" cy="36000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chemeClr val="tx1"/>
                </a:solidFill>
                <a:latin typeface="Verdana"/>
              </a:rPr>
              <a:t>Дидактика у бізнесі </a:t>
            </a:r>
            <a:r>
              <a:rPr lang="de-AT" sz="833" kern="0" dirty="0" smtClean="0">
                <a:solidFill>
                  <a:schemeClr val="tx1"/>
                </a:solidFill>
                <a:latin typeface="Verdana"/>
              </a:rPr>
              <a:t>I</a:t>
            </a:r>
            <a:endParaRPr lang="de-AT" sz="833" kern="0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731699" y="1683043"/>
            <a:ext cx="929998" cy="754658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chemeClr val="tx1"/>
                </a:solidFill>
                <a:latin typeface="Verdana"/>
              </a:rPr>
              <a:t>Інтегроване бізнес-адміністрування</a:t>
            </a:r>
            <a:r>
              <a:rPr lang="de-AT" sz="833" kern="0" dirty="0" smtClean="0">
                <a:solidFill>
                  <a:schemeClr val="tx1"/>
                </a:solidFill>
                <a:latin typeface="Verdana"/>
              </a:rPr>
              <a:t> </a:t>
            </a:r>
            <a:r>
              <a:rPr lang="de-AT" sz="833" kern="0" dirty="0">
                <a:solidFill>
                  <a:schemeClr val="tx1"/>
                </a:solidFill>
                <a:latin typeface="Verdana"/>
              </a:rPr>
              <a:t>I</a:t>
            </a:r>
          </a:p>
        </p:txBody>
      </p:sp>
      <p:sp>
        <p:nvSpPr>
          <p:cNvPr id="25" name="Rechteck 24"/>
          <p:cNvSpPr/>
          <p:nvPr/>
        </p:nvSpPr>
        <p:spPr>
          <a:xfrm>
            <a:off x="1740959" y="3225348"/>
            <a:ext cx="929998" cy="600000"/>
          </a:xfrm>
          <a:prstGeom prst="rect">
            <a:avLst/>
          </a:prstGeom>
          <a:solidFill>
            <a:srgbClr val="00E6AA"/>
          </a:solidFill>
          <a:ln w="127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0000" rIns="30000"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rgbClr val="000000"/>
                </a:solidFill>
                <a:latin typeface="Verdana"/>
              </a:rPr>
              <a:t>Економічна педагогіка</a:t>
            </a:r>
            <a:r>
              <a:rPr lang="de-AT" sz="833" kern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e-AT" sz="833" kern="0" dirty="0">
                <a:solidFill>
                  <a:srgbClr val="000000"/>
                </a:solidFill>
                <a:latin typeface="Verdana"/>
              </a:rPr>
              <a:t>I</a:t>
            </a:r>
          </a:p>
        </p:txBody>
      </p:sp>
      <p:sp>
        <p:nvSpPr>
          <p:cNvPr id="26" name="Rechteck 25"/>
          <p:cNvSpPr/>
          <p:nvPr/>
        </p:nvSpPr>
        <p:spPr>
          <a:xfrm>
            <a:off x="1731520" y="2436823"/>
            <a:ext cx="929998" cy="780323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>
                <a:solidFill>
                  <a:schemeClr val="tx1"/>
                </a:solidFill>
              </a:rPr>
              <a:t>Методи викладання у бізнес-адмініструванні</a:t>
            </a:r>
            <a:r>
              <a:rPr lang="de-AT" sz="833" kern="0" dirty="0">
                <a:solidFill>
                  <a:schemeClr val="tx1"/>
                </a:solidFill>
              </a:rPr>
              <a:t> I</a:t>
            </a:r>
            <a:endParaRPr lang="de-AT" sz="833" kern="0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1371518" y="4183196"/>
            <a:ext cx="1290000" cy="360000"/>
          </a:xfrm>
          <a:prstGeom prst="rect">
            <a:avLst/>
          </a:prstGeom>
          <a:solidFill>
            <a:srgbClr val="00E6AA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30000" rIns="30000"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rgbClr val="000000"/>
                </a:solidFill>
                <a:latin typeface="Verdana"/>
              </a:rPr>
              <a:t>Освітні студії </a:t>
            </a:r>
            <a:r>
              <a:rPr lang="de-AT" sz="833" kern="0" dirty="0" smtClean="0">
                <a:solidFill>
                  <a:srgbClr val="000000"/>
                </a:solidFill>
                <a:latin typeface="Verdana"/>
              </a:rPr>
              <a:t>I</a:t>
            </a:r>
            <a:endParaRPr lang="de-AT" sz="833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2751664" y="3828806"/>
            <a:ext cx="1290000" cy="36000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chemeClr val="tx1"/>
                </a:solidFill>
                <a:latin typeface="Verdana"/>
              </a:rPr>
              <a:t>Дидактика у бізнесі </a:t>
            </a:r>
            <a:r>
              <a:rPr lang="de-AT" sz="833" kern="0" dirty="0" smtClean="0">
                <a:solidFill>
                  <a:schemeClr val="tx1"/>
                </a:solidFill>
                <a:latin typeface="Verdana"/>
              </a:rPr>
              <a:t>II</a:t>
            </a:r>
            <a:endParaRPr lang="de-AT" sz="833" kern="0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2751664" y="3225348"/>
            <a:ext cx="1290000" cy="603524"/>
          </a:xfrm>
          <a:prstGeom prst="rect">
            <a:avLst/>
          </a:prstGeom>
          <a:solidFill>
            <a:srgbClr val="00E6AA"/>
          </a:solidFill>
          <a:ln w="127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0000" rIns="30000" rtlCol="0" anchor="ctr"/>
          <a:lstStyle/>
          <a:p>
            <a:pPr algn="ctr" defTabSz="761970">
              <a:defRPr/>
            </a:pPr>
            <a:r>
              <a:rPr lang="uk-UA" sz="833" kern="0" dirty="0">
                <a:solidFill>
                  <a:srgbClr val="000000"/>
                </a:solidFill>
              </a:rPr>
              <a:t>Економічна педагогіка</a:t>
            </a:r>
            <a:r>
              <a:rPr lang="de-AT" sz="833" kern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e-AT" sz="833" kern="0" dirty="0">
                <a:solidFill>
                  <a:srgbClr val="000000"/>
                </a:solidFill>
                <a:latin typeface="Verdana"/>
              </a:rPr>
              <a:t>II</a:t>
            </a:r>
          </a:p>
        </p:txBody>
      </p:sp>
      <p:sp>
        <p:nvSpPr>
          <p:cNvPr id="30" name="Rechteck 29"/>
          <p:cNvSpPr/>
          <p:nvPr/>
        </p:nvSpPr>
        <p:spPr>
          <a:xfrm>
            <a:off x="2751666" y="1683043"/>
            <a:ext cx="1290000" cy="543097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chemeClr val="tx1"/>
                </a:solidFill>
              </a:rPr>
              <a:t>Дидактика у </a:t>
            </a:r>
            <a:endParaRPr lang="de-AT" sz="833" kern="0" dirty="0">
              <a:solidFill>
                <a:schemeClr val="tx1"/>
              </a:solidFill>
            </a:endParaRPr>
          </a:p>
          <a:p>
            <a:pPr algn="ctr" defTabSz="761970">
              <a:defRPr/>
            </a:pPr>
            <a:r>
              <a:rPr lang="uk-UA" sz="833" b="1" kern="0" dirty="0">
                <a:solidFill>
                  <a:schemeClr val="tx1"/>
                </a:solidFill>
              </a:rPr>
              <a:t>Б</a:t>
            </a:r>
            <a:r>
              <a:rPr lang="uk-UA" sz="833" b="1" kern="0" dirty="0" smtClean="0">
                <a:solidFill>
                  <a:schemeClr val="tx1"/>
                </a:solidFill>
              </a:rPr>
              <a:t>ізнес-обчисленнях</a:t>
            </a:r>
            <a:endParaRPr lang="de-AT" sz="833" b="1" kern="0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31" name="Rechteck 30"/>
          <p:cNvSpPr/>
          <p:nvPr/>
        </p:nvSpPr>
        <p:spPr>
          <a:xfrm>
            <a:off x="2751666" y="2164189"/>
            <a:ext cx="1290000" cy="526133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chemeClr val="tx1"/>
                </a:solidFill>
              </a:rPr>
              <a:t>Дидактика у</a:t>
            </a:r>
            <a:r>
              <a:rPr lang="de-AT" sz="833" kern="0" dirty="0" smtClean="0">
                <a:solidFill>
                  <a:schemeClr val="tx1"/>
                </a:solidFill>
              </a:rPr>
              <a:t> </a:t>
            </a:r>
            <a:r>
              <a:rPr lang="uk-UA" sz="833" b="1" kern="0" dirty="0">
                <a:solidFill>
                  <a:schemeClr val="tx1"/>
                </a:solidFill>
              </a:rPr>
              <a:t>Б</a:t>
            </a:r>
            <a:r>
              <a:rPr lang="uk-UA" sz="833" b="1" kern="0" dirty="0" smtClean="0">
                <a:solidFill>
                  <a:schemeClr val="tx1"/>
                </a:solidFill>
              </a:rPr>
              <a:t>ухгалтерському обліку</a:t>
            </a:r>
            <a:endParaRPr lang="de-AT" sz="833" b="1" kern="0" dirty="0">
              <a:solidFill>
                <a:schemeClr val="tx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751666" y="2692078"/>
            <a:ext cx="1290000" cy="525068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chemeClr val="tx1"/>
                </a:solidFill>
                <a:latin typeface="Verdana"/>
              </a:rPr>
              <a:t>Методи викладання у бізнес-адмініструванні</a:t>
            </a:r>
            <a:r>
              <a:rPr lang="de-AT" sz="833" kern="0" dirty="0" smtClean="0">
                <a:solidFill>
                  <a:schemeClr val="tx1"/>
                </a:solidFill>
                <a:latin typeface="Verdana"/>
              </a:rPr>
              <a:t> </a:t>
            </a:r>
            <a:r>
              <a:rPr lang="de-AT" sz="833" kern="0" dirty="0">
                <a:solidFill>
                  <a:schemeClr val="tx1"/>
                </a:solidFill>
                <a:latin typeface="Verdana"/>
              </a:rPr>
              <a:t>II</a:t>
            </a:r>
          </a:p>
        </p:txBody>
      </p:sp>
      <p:sp>
        <p:nvSpPr>
          <p:cNvPr id="33" name="Rechteck 32"/>
          <p:cNvSpPr/>
          <p:nvPr/>
        </p:nvSpPr>
        <p:spPr>
          <a:xfrm>
            <a:off x="2751666" y="4183328"/>
            <a:ext cx="1290000" cy="360000"/>
          </a:xfrm>
          <a:prstGeom prst="rect">
            <a:avLst/>
          </a:prstGeom>
          <a:solidFill>
            <a:srgbClr val="00E6AA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30000" rIns="30000"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rgbClr val="000000"/>
                </a:solidFill>
                <a:latin typeface="Verdana"/>
              </a:rPr>
              <a:t>Освітні студії </a:t>
            </a:r>
            <a:r>
              <a:rPr lang="de-AT" sz="833" kern="0" dirty="0" smtClean="0">
                <a:solidFill>
                  <a:srgbClr val="000000"/>
                </a:solidFill>
                <a:latin typeface="Verdana"/>
              </a:rPr>
              <a:t>II</a:t>
            </a:r>
            <a:endParaRPr lang="de-AT" sz="833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2754998" y="4543196"/>
            <a:ext cx="1290000" cy="36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rgbClr val="000000"/>
                </a:solidFill>
                <a:latin typeface="Verdana"/>
              </a:rPr>
              <a:t>Методи наукового дослідження у бізнес-освіті</a:t>
            </a:r>
            <a:endParaRPr lang="de-AT" sz="833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4127500" y="3815397"/>
            <a:ext cx="1290000" cy="36000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chemeClr val="tx1"/>
                </a:solidFill>
                <a:latin typeface="Verdana"/>
              </a:rPr>
              <a:t>Дидактика у бізнесі </a:t>
            </a:r>
            <a:r>
              <a:rPr lang="de-AT" sz="833" kern="0" dirty="0" smtClean="0">
                <a:solidFill>
                  <a:schemeClr val="tx1"/>
                </a:solidFill>
                <a:latin typeface="Verdana"/>
              </a:rPr>
              <a:t>III</a:t>
            </a:r>
            <a:endParaRPr lang="de-AT" sz="833" kern="0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4127500" y="2164190"/>
            <a:ext cx="1290000" cy="526133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chemeClr val="tx1"/>
                </a:solidFill>
                <a:latin typeface="Verdana"/>
              </a:rPr>
              <a:t>Дидактика в</a:t>
            </a:r>
            <a:r>
              <a:rPr lang="de-AT" sz="833" kern="0" dirty="0" smtClean="0">
                <a:solidFill>
                  <a:schemeClr val="tx1"/>
                </a:solidFill>
                <a:latin typeface="Verdana"/>
              </a:rPr>
              <a:t> </a:t>
            </a:r>
            <a:r>
              <a:rPr lang="uk-UA" sz="833" b="1" kern="0" dirty="0" smtClean="0">
                <a:solidFill>
                  <a:schemeClr val="tx1"/>
                </a:solidFill>
                <a:latin typeface="Verdana"/>
              </a:rPr>
              <a:t>Економіці</a:t>
            </a:r>
            <a:endParaRPr lang="de-AT" sz="833" b="1" kern="0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4127500" y="1680570"/>
            <a:ext cx="1290000" cy="4836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>
                <a:solidFill>
                  <a:schemeClr val="tx1"/>
                </a:solidFill>
              </a:rPr>
              <a:t>Інтегроване бізнес-адміністрування</a:t>
            </a:r>
            <a:r>
              <a:rPr lang="de-AT" sz="833" kern="0" dirty="0">
                <a:solidFill>
                  <a:schemeClr val="tx1"/>
                </a:solidFill>
              </a:rPr>
              <a:t> II</a:t>
            </a:r>
            <a:endParaRPr lang="de-AT" sz="833" kern="0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4127500" y="4183196"/>
            <a:ext cx="1290000" cy="360000"/>
          </a:xfrm>
          <a:prstGeom prst="rect">
            <a:avLst/>
          </a:prstGeom>
          <a:solidFill>
            <a:srgbClr val="00E6AA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30000" rIns="30000"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rgbClr val="000000"/>
                </a:solidFill>
                <a:latin typeface="Verdana"/>
              </a:rPr>
              <a:t>Освітні студії </a:t>
            </a:r>
            <a:r>
              <a:rPr lang="de-AT" sz="833" kern="0" dirty="0" smtClean="0">
                <a:solidFill>
                  <a:srgbClr val="000000"/>
                </a:solidFill>
                <a:latin typeface="Verdana"/>
              </a:rPr>
              <a:t>III</a:t>
            </a:r>
            <a:endParaRPr lang="de-AT" sz="833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4127141" y="3225348"/>
            <a:ext cx="1290000" cy="600000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rgbClr val="000000"/>
                </a:solidFill>
                <a:latin typeface="Verdana"/>
              </a:rPr>
              <a:t>Вибіркова дисципліна</a:t>
            </a:r>
            <a:r>
              <a:rPr lang="de-AT" sz="833" kern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e-AT" sz="833" kern="0" dirty="0">
                <a:solidFill>
                  <a:srgbClr val="000000"/>
                </a:solidFill>
                <a:latin typeface="Verdana"/>
              </a:rPr>
              <a:t>I </a:t>
            </a:r>
          </a:p>
          <a:p>
            <a:pPr algn="ctr" defTabSz="761970">
              <a:defRPr/>
            </a:pPr>
            <a:r>
              <a:rPr lang="uk-UA" sz="833" kern="0" dirty="0" smtClean="0">
                <a:solidFill>
                  <a:srgbClr val="000000"/>
                </a:solidFill>
                <a:latin typeface="Verdana"/>
              </a:rPr>
              <a:t>Бізнес-адміністрування</a:t>
            </a:r>
            <a:endParaRPr lang="de-AT" sz="833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6145413" y="2614551"/>
            <a:ext cx="1290000" cy="600000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rgbClr val="000000"/>
                </a:solidFill>
                <a:latin typeface="Verdana"/>
              </a:rPr>
              <a:t>Вибіркова дисципліна</a:t>
            </a:r>
            <a:r>
              <a:rPr lang="de-AT" sz="833" kern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e-AT" sz="833" kern="0" dirty="0">
                <a:solidFill>
                  <a:srgbClr val="000000"/>
                </a:solidFill>
                <a:latin typeface="Verdana"/>
              </a:rPr>
              <a:t>II </a:t>
            </a:r>
          </a:p>
          <a:p>
            <a:pPr algn="ctr" defTabSz="761970">
              <a:defRPr/>
            </a:pPr>
            <a:r>
              <a:rPr lang="uk-UA" sz="833" kern="0" dirty="0" smtClean="0">
                <a:solidFill>
                  <a:srgbClr val="000000"/>
                </a:solidFill>
                <a:latin typeface="Verdana"/>
              </a:rPr>
              <a:t>Бізнес-адміністрування</a:t>
            </a:r>
            <a:endParaRPr lang="de-AT" sz="833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5502618" y="3815397"/>
            <a:ext cx="1290000" cy="600000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r>
              <a:rPr lang="uk-UA" sz="800" kern="0" dirty="0">
                <a:solidFill>
                  <a:srgbClr val="000000"/>
                </a:solidFill>
              </a:rPr>
              <a:t>Вибіркова дисципліна</a:t>
            </a:r>
            <a:r>
              <a:rPr lang="de-AT" sz="800" kern="0" dirty="0">
                <a:solidFill>
                  <a:srgbClr val="000000"/>
                </a:solidFill>
              </a:rPr>
              <a:t> </a:t>
            </a:r>
            <a:r>
              <a:rPr lang="de-AT" sz="800" kern="0" dirty="0" smtClean="0">
                <a:solidFill>
                  <a:srgbClr val="000000"/>
                </a:solidFill>
              </a:rPr>
              <a:t>I</a:t>
            </a:r>
            <a:r>
              <a:rPr lang="uk-UA" sz="800" kern="0" dirty="0" smtClean="0">
                <a:solidFill>
                  <a:srgbClr val="000000"/>
                </a:solidFill>
              </a:rPr>
              <a:t>І</a:t>
            </a:r>
            <a:r>
              <a:rPr lang="de-AT" sz="800" kern="0" dirty="0" smtClean="0">
                <a:solidFill>
                  <a:srgbClr val="000000"/>
                </a:solidFill>
              </a:rPr>
              <a:t> </a:t>
            </a:r>
            <a:endParaRPr lang="de-AT" sz="800" kern="0" dirty="0">
              <a:solidFill>
                <a:srgbClr val="000000"/>
              </a:solidFill>
            </a:endParaRPr>
          </a:p>
          <a:p>
            <a:pPr algn="ctr" defTabSz="761970">
              <a:defRPr/>
            </a:pPr>
            <a:r>
              <a:rPr lang="uk-UA" sz="800" kern="0" dirty="0">
                <a:solidFill>
                  <a:srgbClr val="000000"/>
                </a:solidFill>
              </a:rPr>
              <a:t>Економічна педагогіка</a:t>
            </a:r>
            <a:r>
              <a:rPr lang="de-AT" sz="800" kern="0" dirty="0" smtClean="0">
                <a:solidFill>
                  <a:srgbClr val="000000"/>
                </a:solidFill>
              </a:rPr>
              <a:t> </a:t>
            </a:r>
            <a:endParaRPr lang="uk-UA" sz="800" kern="0" dirty="0">
              <a:solidFill>
                <a:srgbClr val="000000"/>
              </a:solidFill>
            </a:endParaRPr>
          </a:p>
          <a:p>
            <a:pPr algn="ctr" defTabSz="761970">
              <a:defRPr/>
            </a:pPr>
            <a:r>
              <a:rPr lang="uk-UA" sz="800" kern="0" dirty="0">
                <a:solidFill>
                  <a:srgbClr val="000000"/>
                </a:solidFill>
              </a:rPr>
              <a:t>Курс</a:t>
            </a:r>
            <a:r>
              <a:rPr lang="de-AT" sz="800" kern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e-AT" sz="800" kern="0" dirty="0">
                <a:solidFill>
                  <a:srgbClr val="000000"/>
                </a:solidFill>
                <a:latin typeface="Verdana"/>
              </a:rPr>
              <a:t>1</a:t>
            </a:r>
          </a:p>
        </p:txBody>
      </p:sp>
      <p:sp>
        <p:nvSpPr>
          <p:cNvPr id="43" name="Rechteck 42"/>
          <p:cNvSpPr/>
          <p:nvPr/>
        </p:nvSpPr>
        <p:spPr>
          <a:xfrm>
            <a:off x="6792618" y="3810806"/>
            <a:ext cx="1290000" cy="600000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r>
              <a:rPr lang="uk-UA" sz="800" kern="0" dirty="0">
                <a:solidFill>
                  <a:srgbClr val="000000"/>
                </a:solidFill>
              </a:rPr>
              <a:t>Вибіркова дисципліна</a:t>
            </a:r>
            <a:r>
              <a:rPr lang="de-AT" sz="800" kern="0" dirty="0">
                <a:solidFill>
                  <a:srgbClr val="000000"/>
                </a:solidFill>
              </a:rPr>
              <a:t> </a:t>
            </a:r>
            <a:r>
              <a:rPr lang="de-AT" sz="800" kern="0" dirty="0" smtClean="0">
                <a:solidFill>
                  <a:srgbClr val="000000"/>
                </a:solidFill>
              </a:rPr>
              <a:t>I</a:t>
            </a:r>
            <a:r>
              <a:rPr lang="uk-UA" sz="800" kern="0" dirty="0" smtClean="0">
                <a:solidFill>
                  <a:srgbClr val="000000"/>
                </a:solidFill>
              </a:rPr>
              <a:t>І</a:t>
            </a:r>
            <a:r>
              <a:rPr lang="de-AT" sz="800" kern="0" dirty="0" smtClean="0">
                <a:solidFill>
                  <a:srgbClr val="000000"/>
                </a:solidFill>
              </a:rPr>
              <a:t> </a:t>
            </a:r>
            <a:endParaRPr lang="de-AT" sz="800" kern="0" dirty="0">
              <a:solidFill>
                <a:srgbClr val="000000"/>
              </a:solidFill>
            </a:endParaRPr>
          </a:p>
          <a:p>
            <a:pPr algn="ctr" defTabSz="761970">
              <a:defRPr/>
            </a:pPr>
            <a:r>
              <a:rPr lang="uk-UA" sz="800" kern="0" dirty="0">
                <a:solidFill>
                  <a:srgbClr val="000000"/>
                </a:solidFill>
              </a:rPr>
              <a:t>Економічна педагогіка</a:t>
            </a:r>
            <a:r>
              <a:rPr lang="de-AT" sz="800" kern="0" dirty="0" smtClean="0">
                <a:solidFill>
                  <a:srgbClr val="000000"/>
                </a:solidFill>
              </a:rPr>
              <a:t> </a:t>
            </a:r>
            <a:endParaRPr lang="uk-UA" sz="800" kern="0" dirty="0">
              <a:solidFill>
                <a:srgbClr val="000000"/>
              </a:solidFill>
            </a:endParaRPr>
          </a:p>
          <a:p>
            <a:pPr algn="ctr" defTabSz="761970">
              <a:defRPr/>
            </a:pPr>
            <a:r>
              <a:rPr lang="uk-UA" sz="800" kern="0" dirty="0">
                <a:solidFill>
                  <a:srgbClr val="000000"/>
                </a:solidFill>
              </a:rPr>
              <a:t>Курс </a:t>
            </a:r>
            <a:r>
              <a:rPr lang="de-AT" sz="800" kern="0" dirty="0" smtClean="0">
                <a:solidFill>
                  <a:srgbClr val="000000"/>
                </a:solidFill>
                <a:latin typeface="Verdana"/>
              </a:rPr>
              <a:t>2</a:t>
            </a:r>
            <a:endParaRPr lang="de-AT" sz="800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5502618" y="3225819"/>
            <a:ext cx="1290000" cy="600000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rgbClr val="000000"/>
                </a:solidFill>
                <a:latin typeface="Verdana"/>
              </a:rPr>
              <a:t>Вибіркова дисципліна</a:t>
            </a:r>
            <a:r>
              <a:rPr lang="de-AT" sz="833" kern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e-AT" sz="833" kern="0" dirty="0">
                <a:solidFill>
                  <a:srgbClr val="000000"/>
                </a:solidFill>
                <a:latin typeface="Verdana"/>
              </a:rPr>
              <a:t>I </a:t>
            </a:r>
          </a:p>
          <a:p>
            <a:pPr algn="ctr" defTabSz="761970">
              <a:defRPr/>
            </a:pPr>
            <a:r>
              <a:rPr lang="uk-UA" sz="833" kern="0" dirty="0">
                <a:solidFill>
                  <a:srgbClr val="000000"/>
                </a:solidFill>
              </a:rPr>
              <a:t>Економічна педагогіка</a:t>
            </a:r>
            <a:r>
              <a:rPr lang="de-AT" sz="833" kern="0" dirty="0" smtClean="0">
                <a:solidFill>
                  <a:srgbClr val="000000"/>
                </a:solidFill>
                <a:latin typeface="Verdana"/>
              </a:rPr>
              <a:t> </a:t>
            </a:r>
            <a:endParaRPr lang="uk-UA" sz="833" kern="0" dirty="0" smtClean="0">
              <a:solidFill>
                <a:srgbClr val="000000"/>
              </a:solidFill>
              <a:latin typeface="Verdana"/>
            </a:endParaRPr>
          </a:p>
          <a:p>
            <a:pPr algn="ctr" defTabSz="761970">
              <a:defRPr/>
            </a:pPr>
            <a:r>
              <a:rPr lang="uk-UA" sz="833" kern="0" dirty="0" smtClean="0">
                <a:solidFill>
                  <a:srgbClr val="000000"/>
                </a:solidFill>
                <a:latin typeface="Verdana"/>
              </a:rPr>
              <a:t>Курс</a:t>
            </a:r>
            <a:r>
              <a:rPr lang="de-AT" sz="833" kern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e-AT" sz="833" kern="0" dirty="0">
                <a:solidFill>
                  <a:srgbClr val="000000"/>
                </a:solidFill>
                <a:latin typeface="Verdana"/>
              </a:rPr>
              <a:t>1</a:t>
            </a:r>
          </a:p>
        </p:txBody>
      </p:sp>
      <p:sp>
        <p:nvSpPr>
          <p:cNvPr id="45" name="Rechteck 44"/>
          <p:cNvSpPr/>
          <p:nvPr/>
        </p:nvSpPr>
        <p:spPr>
          <a:xfrm>
            <a:off x="6792618" y="3221228"/>
            <a:ext cx="1290000" cy="600000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>
                <a:solidFill>
                  <a:srgbClr val="000000"/>
                </a:solidFill>
              </a:rPr>
              <a:t>Вибіркова дисципліна</a:t>
            </a:r>
            <a:r>
              <a:rPr lang="de-AT" sz="833" kern="0" dirty="0">
                <a:solidFill>
                  <a:srgbClr val="000000"/>
                </a:solidFill>
              </a:rPr>
              <a:t> I </a:t>
            </a:r>
          </a:p>
          <a:p>
            <a:pPr algn="ctr" defTabSz="761970">
              <a:defRPr/>
            </a:pPr>
            <a:r>
              <a:rPr lang="uk-UA" sz="833" kern="0" dirty="0">
                <a:solidFill>
                  <a:srgbClr val="000000"/>
                </a:solidFill>
              </a:rPr>
              <a:t>Економічна педагогіка</a:t>
            </a:r>
            <a:r>
              <a:rPr lang="de-AT" sz="833" kern="0" dirty="0" smtClean="0">
                <a:solidFill>
                  <a:srgbClr val="000000"/>
                </a:solidFill>
              </a:rPr>
              <a:t> </a:t>
            </a:r>
            <a:endParaRPr lang="uk-UA" sz="833" kern="0" dirty="0">
              <a:solidFill>
                <a:srgbClr val="000000"/>
              </a:solidFill>
            </a:endParaRPr>
          </a:p>
          <a:p>
            <a:pPr algn="ctr" defTabSz="761970">
              <a:defRPr/>
            </a:pPr>
            <a:r>
              <a:rPr lang="uk-UA" sz="833" kern="0" dirty="0">
                <a:solidFill>
                  <a:srgbClr val="000000"/>
                </a:solidFill>
              </a:rPr>
              <a:t>Курс</a:t>
            </a:r>
            <a:r>
              <a:rPr lang="de-AT" sz="833" kern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e-AT" sz="833" kern="0" dirty="0">
                <a:solidFill>
                  <a:srgbClr val="000000"/>
                </a:solidFill>
                <a:latin typeface="Verdana"/>
              </a:rPr>
              <a:t>2</a:t>
            </a:r>
          </a:p>
        </p:txBody>
      </p:sp>
      <p:sp>
        <p:nvSpPr>
          <p:cNvPr id="46" name="Rechteck 45"/>
          <p:cNvSpPr/>
          <p:nvPr/>
        </p:nvSpPr>
        <p:spPr>
          <a:xfrm>
            <a:off x="4127500" y="4543196"/>
            <a:ext cx="1290000" cy="36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rgbClr val="000000"/>
                </a:solidFill>
                <a:latin typeface="Verdana"/>
              </a:rPr>
              <a:t>Дослідницька пропозиція</a:t>
            </a:r>
            <a:endParaRPr lang="de-AT" sz="833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5507649" y="4543197"/>
            <a:ext cx="2647771" cy="360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833" b="1" kern="0" dirty="0" smtClean="0">
                <a:solidFill>
                  <a:schemeClr val="bg1"/>
                </a:solidFill>
                <a:latin typeface="Verdana"/>
              </a:rPr>
              <a:t>Магістерська дипломна робота</a:t>
            </a:r>
            <a:endParaRPr lang="de-AT" sz="833" b="1" kern="0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6145413" y="1680570"/>
            <a:ext cx="1290000" cy="937762"/>
          </a:xfrm>
          <a:prstGeom prst="rect">
            <a:avLst/>
          </a:prstGeom>
          <a:solidFill>
            <a:srgbClr val="00B0F0">
              <a:alpha val="40000"/>
            </a:srgbClr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r>
              <a:rPr lang="uk-UA" sz="833" kern="0" dirty="0" smtClean="0">
                <a:solidFill>
                  <a:srgbClr val="000000"/>
                </a:solidFill>
                <a:latin typeface="Verdana"/>
              </a:rPr>
              <a:t>Практика в школі</a:t>
            </a:r>
            <a:endParaRPr lang="de-AT" sz="833" kern="0" dirty="0">
              <a:solidFill>
                <a:srgbClr val="000000"/>
              </a:solidFill>
              <a:latin typeface="Verdana"/>
            </a:endParaRPr>
          </a:p>
          <a:p>
            <a:pPr algn="ctr" defTabSz="761970">
              <a:defRPr/>
            </a:pPr>
            <a:r>
              <a:rPr lang="de-AT" sz="833" kern="0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uk-UA" sz="833" kern="0" dirty="0" smtClean="0">
                <a:solidFill>
                  <a:srgbClr val="000000"/>
                </a:solidFill>
                <a:latin typeface="Verdana"/>
              </a:rPr>
              <a:t>включаючи Колоквіум з навчальної практики</a:t>
            </a:r>
            <a:r>
              <a:rPr lang="de-AT" sz="833" kern="0" dirty="0" smtClean="0">
                <a:solidFill>
                  <a:srgbClr val="000000"/>
                </a:solidFill>
                <a:latin typeface="Verdana"/>
              </a:rPr>
              <a:t>)</a:t>
            </a:r>
            <a:endParaRPr lang="de-AT" sz="833" kern="0" dirty="0">
              <a:solidFill>
                <a:srgbClr val="000000"/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 rot="5400000">
            <a:off x="1875940" y="863849"/>
            <a:ext cx="300033" cy="129000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1000" b="1" dirty="0"/>
              <a:t>1. </a:t>
            </a:r>
            <a:r>
              <a:rPr lang="uk-UA" sz="1000" b="1" dirty="0" smtClean="0"/>
              <a:t>Семестр</a:t>
            </a:r>
            <a:endParaRPr lang="de-AT" sz="1000" b="1" dirty="0"/>
          </a:p>
        </p:txBody>
      </p:sp>
      <p:sp>
        <p:nvSpPr>
          <p:cNvPr id="50" name="Rechteck 49"/>
          <p:cNvSpPr/>
          <p:nvPr/>
        </p:nvSpPr>
        <p:spPr>
          <a:xfrm rot="5400000">
            <a:off x="896777" y="1220913"/>
            <a:ext cx="300033" cy="548013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56000">
                <a:schemeClr val="bg1"/>
              </a:gs>
            </a:gsLst>
            <a:lin ang="5400000" scaled="1"/>
          </a:gra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de-AT" sz="1000" b="1" dirty="0"/>
          </a:p>
        </p:txBody>
      </p:sp>
      <p:sp>
        <p:nvSpPr>
          <p:cNvPr id="51" name="Pfeil nach unten 50"/>
          <p:cNvSpPr/>
          <p:nvPr/>
        </p:nvSpPr>
        <p:spPr>
          <a:xfrm>
            <a:off x="1289738" y="1118707"/>
            <a:ext cx="122280" cy="229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500"/>
          </a:p>
        </p:txBody>
      </p:sp>
    </p:spTree>
    <p:extLst>
      <p:ext uri="{BB962C8B-B14F-4D97-AF65-F5344CB8AC3E}">
        <p14:creationId xmlns:p14="http://schemas.microsoft.com/office/powerpoint/2010/main" val="4133790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018" y="1344613"/>
            <a:ext cx="8474163" cy="3853905"/>
          </a:xfrm>
        </p:spPr>
        <p:txBody>
          <a:bodyPr/>
          <a:lstStyle/>
          <a:p>
            <a:r>
              <a:rPr lang="uk-UA" dirty="0" smtClean="0"/>
              <a:t>Передаються теоретичні та дослідницькі результати (лекції викладача як керівника події та реферати студентів</a:t>
            </a:r>
            <a:r>
              <a:rPr lang="ru-RU" dirty="0" smtClean="0"/>
              <a:t>)</a:t>
            </a:r>
            <a:endParaRPr lang="de-AT" dirty="0" smtClean="0"/>
          </a:p>
          <a:p>
            <a:r>
              <a:rPr lang="ru-RU" dirty="0"/>
              <a:t>На </a:t>
            </a:r>
            <a:r>
              <a:rPr lang="uk-UA" dirty="0" smtClean="0"/>
              <a:t>підставі цього обговорюються теми і дискутується актуальність практики в школі</a:t>
            </a:r>
            <a:endParaRPr lang="uk-UA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Folie </a:t>
            </a:r>
            <a:fld id="{BE3DC40E-DBBE-4E2D-9EEC-FBF0DA0E9179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Варіант</a:t>
            </a:r>
            <a:r>
              <a:rPr lang="de-AT" dirty="0" smtClean="0"/>
              <a:t> I  </a:t>
            </a:r>
            <a:br>
              <a:rPr lang="de-AT" dirty="0" smtClean="0"/>
            </a:br>
            <a:r>
              <a:rPr lang="uk-UA" sz="2000" dirty="0"/>
              <a:t>від теорії до практики</a:t>
            </a:r>
            <a:endParaRPr lang="de-AT" dirty="0"/>
          </a:p>
        </p:txBody>
      </p:sp>
      <p:sp>
        <p:nvSpPr>
          <p:cNvPr id="38" name="Rechteck 37"/>
          <p:cNvSpPr/>
          <p:nvPr/>
        </p:nvSpPr>
        <p:spPr>
          <a:xfrm rot="5400000">
            <a:off x="2577812" y="2339680"/>
            <a:ext cx="300033" cy="143371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1200" b="1" dirty="0"/>
              <a:t>2. </a:t>
            </a:r>
            <a:r>
              <a:rPr lang="uk-UA" sz="1200" b="1" dirty="0" smtClean="0"/>
              <a:t>Семестр</a:t>
            </a:r>
            <a:endParaRPr lang="de-AT" sz="1200" b="1" dirty="0"/>
          </a:p>
        </p:txBody>
      </p:sp>
      <p:sp>
        <p:nvSpPr>
          <p:cNvPr id="39" name="Rechteck 38"/>
          <p:cNvSpPr/>
          <p:nvPr/>
        </p:nvSpPr>
        <p:spPr>
          <a:xfrm rot="5400000">
            <a:off x="3977814" y="2343694"/>
            <a:ext cx="300033" cy="143371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1200" b="1" dirty="0"/>
              <a:t>3. </a:t>
            </a:r>
            <a:r>
              <a:rPr lang="uk-UA" sz="1200" b="1" dirty="0" smtClean="0"/>
              <a:t>Семестр</a:t>
            </a:r>
            <a:endParaRPr lang="de-AT" sz="1200" b="1" dirty="0"/>
          </a:p>
        </p:txBody>
      </p:sp>
      <p:sp>
        <p:nvSpPr>
          <p:cNvPr id="40" name="Rechteck 39"/>
          <p:cNvSpPr/>
          <p:nvPr/>
        </p:nvSpPr>
        <p:spPr>
          <a:xfrm>
            <a:off x="632932" y="4014320"/>
            <a:ext cx="1438481" cy="36000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1050" kern="0" dirty="0" smtClean="0">
                <a:solidFill>
                  <a:schemeClr val="tx1"/>
                </a:solidFill>
                <a:latin typeface="Verdana"/>
              </a:rPr>
              <a:t>Дидактика у бізнесі</a:t>
            </a:r>
            <a:r>
              <a:rPr lang="de-AT" sz="1050" kern="0" dirty="0" smtClean="0">
                <a:solidFill>
                  <a:schemeClr val="tx1"/>
                </a:solidFill>
                <a:latin typeface="Verdana"/>
              </a:rPr>
              <a:t> </a:t>
            </a:r>
            <a:r>
              <a:rPr lang="de-AT" sz="1050" kern="0" dirty="0">
                <a:solidFill>
                  <a:schemeClr val="tx1"/>
                </a:solidFill>
                <a:latin typeface="Verdana"/>
              </a:rPr>
              <a:t>I</a:t>
            </a:r>
          </a:p>
        </p:txBody>
      </p:sp>
      <p:sp>
        <p:nvSpPr>
          <p:cNvPr id="41" name="Rechteck 40"/>
          <p:cNvSpPr/>
          <p:nvPr/>
        </p:nvSpPr>
        <p:spPr>
          <a:xfrm>
            <a:off x="637699" y="3416542"/>
            <a:ext cx="1433715" cy="600000"/>
          </a:xfrm>
          <a:prstGeom prst="rect">
            <a:avLst/>
          </a:prstGeom>
          <a:solidFill>
            <a:srgbClr val="00E6AA"/>
          </a:solidFill>
          <a:ln w="127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0000" rIns="30000" rtlCol="0" anchor="ctr"/>
          <a:lstStyle/>
          <a:p>
            <a:pPr algn="ctr" defTabSz="761970">
              <a:defRPr/>
            </a:pPr>
            <a:r>
              <a:rPr lang="uk-UA" sz="1050" kern="0" dirty="0" smtClean="0">
                <a:solidFill>
                  <a:srgbClr val="000000"/>
                </a:solidFill>
                <a:latin typeface="Verdana"/>
              </a:rPr>
              <a:t>Бізнес-освіта </a:t>
            </a:r>
            <a:r>
              <a:rPr lang="de-AT" sz="1050" kern="0" dirty="0" smtClean="0">
                <a:solidFill>
                  <a:srgbClr val="000000"/>
                </a:solidFill>
                <a:latin typeface="Verdana"/>
              </a:rPr>
              <a:t>I</a:t>
            </a:r>
            <a:endParaRPr lang="de-AT" sz="1050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628261" y="4374390"/>
            <a:ext cx="1443152" cy="360000"/>
          </a:xfrm>
          <a:prstGeom prst="rect">
            <a:avLst/>
          </a:prstGeom>
          <a:solidFill>
            <a:srgbClr val="00E6AA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30000" rIns="30000" rtlCol="0" anchor="ctr"/>
          <a:lstStyle/>
          <a:p>
            <a:pPr algn="ctr" defTabSz="761970">
              <a:defRPr/>
            </a:pPr>
            <a:r>
              <a:rPr lang="uk-UA" sz="1050" kern="0" dirty="0" smtClean="0">
                <a:solidFill>
                  <a:srgbClr val="000000"/>
                </a:solidFill>
                <a:latin typeface="Verdana"/>
              </a:rPr>
              <a:t>Освітні студії</a:t>
            </a:r>
            <a:r>
              <a:rPr lang="de-AT" sz="1050" kern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e-AT" sz="1050" kern="0" dirty="0">
                <a:solidFill>
                  <a:srgbClr val="000000"/>
                </a:solidFill>
                <a:latin typeface="Verdana"/>
              </a:rPr>
              <a:t>I</a:t>
            </a:r>
          </a:p>
        </p:txBody>
      </p:sp>
      <p:sp>
        <p:nvSpPr>
          <p:cNvPr id="43" name="Rechteck 42"/>
          <p:cNvSpPr/>
          <p:nvPr/>
        </p:nvSpPr>
        <p:spPr>
          <a:xfrm>
            <a:off x="2082828" y="4017014"/>
            <a:ext cx="1324240" cy="36000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1050" kern="0" dirty="0" smtClean="0">
                <a:solidFill>
                  <a:schemeClr val="tx1"/>
                </a:solidFill>
                <a:latin typeface="Verdana"/>
              </a:rPr>
              <a:t>Дидактика у бізнесі</a:t>
            </a:r>
            <a:r>
              <a:rPr lang="de-AT" sz="1050" kern="0" dirty="0" smtClean="0">
                <a:solidFill>
                  <a:schemeClr val="tx1"/>
                </a:solidFill>
                <a:latin typeface="Verdana"/>
              </a:rPr>
              <a:t> </a:t>
            </a:r>
            <a:r>
              <a:rPr lang="de-AT" sz="1050" kern="0" dirty="0">
                <a:solidFill>
                  <a:schemeClr val="tx1"/>
                </a:solidFill>
                <a:latin typeface="Verdana"/>
              </a:rPr>
              <a:t>II</a:t>
            </a:r>
          </a:p>
        </p:txBody>
      </p:sp>
      <p:sp>
        <p:nvSpPr>
          <p:cNvPr id="44" name="Rechteck 43"/>
          <p:cNvSpPr/>
          <p:nvPr/>
        </p:nvSpPr>
        <p:spPr>
          <a:xfrm>
            <a:off x="2082828" y="3410796"/>
            <a:ext cx="1324240" cy="603524"/>
          </a:xfrm>
          <a:prstGeom prst="rect">
            <a:avLst/>
          </a:prstGeom>
          <a:solidFill>
            <a:srgbClr val="00E6AA"/>
          </a:solidFill>
          <a:ln w="127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0000" rIns="30000" rtlCol="0" anchor="ctr"/>
          <a:lstStyle/>
          <a:p>
            <a:pPr algn="ctr" defTabSz="761970">
              <a:defRPr/>
            </a:pPr>
            <a:r>
              <a:rPr lang="uk-UA" sz="1050" kern="0" dirty="0" smtClean="0">
                <a:solidFill>
                  <a:srgbClr val="000000"/>
                </a:solidFill>
                <a:latin typeface="Verdana"/>
              </a:rPr>
              <a:t>Бізнес-освіта</a:t>
            </a:r>
            <a:r>
              <a:rPr lang="de-AT" sz="1050" kern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e-AT" sz="1050" kern="0" dirty="0">
                <a:solidFill>
                  <a:srgbClr val="000000"/>
                </a:solidFill>
                <a:latin typeface="Verdana"/>
              </a:rPr>
              <a:t>II</a:t>
            </a:r>
          </a:p>
        </p:txBody>
      </p:sp>
      <p:sp>
        <p:nvSpPr>
          <p:cNvPr id="45" name="Rechteck 44"/>
          <p:cNvSpPr/>
          <p:nvPr/>
        </p:nvSpPr>
        <p:spPr>
          <a:xfrm>
            <a:off x="2082828" y="4388548"/>
            <a:ext cx="1324240" cy="360000"/>
          </a:xfrm>
          <a:prstGeom prst="rect">
            <a:avLst/>
          </a:prstGeom>
          <a:solidFill>
            <a:srgbClr val="00E6AA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30000" rIns="30000" rtlCol="0" anchor="ctr"/>
          <a:lstStyle/>
          <a:p>
            <a:pPr algn="ctr" defTabSz="761970">
              <a:defRPr/>
            </a:pPr>
            <a:r>
              <a:rPr lang="uk-UA" sz="1050" kern="0" dirty="0" smtClean="0">
                <a:solidFill>
                  <a:srgbClr val="000000"/>
                </a:solidFill>
                <a:latin typeface="Verdana"/>
              </a:rPr>
              <a:t>Освітні студії </a:t>
            </a:r>
            <a:r>
              <a:rPr lang="de-AT" sz="1050" kern="0" dirty="0" smtClean="0">
                <a:solidFill>
                  <a:srgbClr val="000000"/>
                </a:solidFill>
                <a:latin typeface="Verdana"/>
              </a:rPr>
              <a:t>II</a:t>
            </a:r>
            <a:endParaRPr lang="de-AT" sz="1050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3407068" y="4382703"/>
            <a:ext cx="1400001" cy="360000"/>
          </a:xfrm>
          <a:prstGeom prst="rect">
            <a:avLst/>
          </a:prstGeom>
          <a:solidFill>
            <a:srgbClr val="00E6AA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lIns="30000" rIns="30000" rtlCol="0" anchor="ctr"/>
          <a:lstStyle/>
          <a:p>
            <a:pPr algn="ctr" defTabSz="761970">
              <a:defRPr/>
            </a:pPr>
            <a:r>
              <a:rPr lang="uk-UA" sz="1050" kern="0" dirty="0" smtClean="0">
                <a:solidFill>
                  <a:srgbClr val="000000"/>
                </a:solidFill>
                <a:latin typeface="Verdana"/>
              </a:rPr>
              <a:t>Освітні студії</a:t>
            </a:r>
            <a:r>
              <a:rPr lang="de-AT" sz="1050" kern="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de-AT" sz="1050" kern="0" dirty="0">
                <a:solidFill>
                  <a:srgbClr val="000000"/>
                </a:solidFill>
                <a:latin typeface="Verdana"/>
              </a:rPr>
              <a:t>III</a:t>
            </a:r>
          </a:p>
        </p:txBody>
      </p:sp>
      <p:sp>
        <p:nvSpPr>
          <p:cNvPr id="47" name="Rechteck 46"/>
          <p:cNvSpPr/>
          <p:nvPr/>
        </p:nvSpPr>
        <p:spPr>
          <a:xfrm rot="5400000">
            <a:off x="1204540" y="2343981"/>
            <a:ext cx="300033" cy="143371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1200" b="1" dirty="0"/>
              <a:t>1. </a:t>
            </a:r>
            <a:r>
              <a:rPr lang="uk-UA" sz="1200" b="1" dirty="0" smtClean="0"/>
              <a:t>Семестр</a:t>
            </a:r>
            <a:endParaRPr lang="de-AT" sz="1200" b="1" dirty="0"/>
          </a:p>
        </p:txBody>
      </p:sp>
    </p:spTree>
    <p:extLst>
      <p:ext uri="{BB962C8B-B14F-4D97-AF65-F5344CB8AC3E}">
        <p14:creationId xmlns:p14="http://schemas.microsoft.com/office/powerpoint/2010/main" val="483856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018" y="1344613"/>
            <a:ext cx="8474163" cy="3853905"/>
          </a:xfrm>
        </p:spPr>
        <p:txBody>
          <a:bodyPr/>
          <a:lstStyle/>
          <a:p>
            <a:r>
              <a:rPr lang="uk-UA" dirty="0"/>
              <a:t>Уроки моделюються на </a:t>
            </a:r>
            <a:r>
              <a:rPr lang="uk-UA" dirty="0" smtClean="0"/>
              <a:t>освітніх заходах.</a:t>
            </a:r>
            <a:endParaRPr lang="de-AT" dirty="0" smtClean="0"/>
          </a:p>
          <a:p>
            <a:r>
              <a:rPr lang="ru-RU" dirty="0"/>
              <a:t>При </a:t>
            </a:r>
            <a:r>
              <a:rPr lang="uk-UA" dirty="0" smtClean="0"/>
              <a:t>плануванні послідовності уроку та зворотного зв'язку, робиться посилання на теорії та результати досліджень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Folie </a:t>
            </a:r>
            <a:fld id="{BE3DC40E-DBBE-4E2D-9EEC-FBF0DA0E9179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Варіант</a:t>
            </a:r>
            <a:r>
              <a:rPr lang="de-AT" dirty="0" smtClean="0"/>
              <a:t> II  </a:t>
            </a:r>
            <a:br>
              <a:rPr lang="de-AT" dirty="0" smtClean="0"/>
            </a:br>
            <a:r>
              <a:rPr lang="uk-UA" sz="2000" dirty="0" smtClean="0"/>
              <a:t>Навчальне моделювання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 rot="5400000">
            <a:off x="3152250" y="2015004"/>
            <a:ext cx="300033" cy="141709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1200" b="1" dirty="0"/>
              <a:t>2. </a:t>
            </a:r>
            <a:r>
              <a:rPr lang="uk-UA" sz="1200" b="1" dirty="0" smtClean="0"/>
              <a:t>Семестр</a:t>
            </a:r>
            <a:endParaRPr lang="de-AT" sz="1200" b="1" dirty="0"/>
          </a:p>
        </p:txBody>
      </p:sp>
      <p:sp>
        <p:nvSpPr>
          <p:cNvPr id="6" name="Rechteck 5"/>
          <p:cNvSpPr/>
          <p:nvPr/>
        </p:nvSpPr>
        <p:spPr>
          <a:xfrm rot="5400000">
            <a:off x="4572645" y="1970445"/>
            <a:ext cx="300033" cy="150620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1200" b="1" dirty="0"/>
              <a:t>3. </a:t>
            </a:r>
            <a:r>
              <a:rPr lang="uk-UA" sz="1200" b="1" dirty="0" smtClean="0"/>
              <a:t>Семестр</a:t>
            </a:r>
            <a:endParaRPr lang="de-AT" sz="1200" b="1" dirty="0"/>
          </a:p>
        </p:txBody>
      </p:sp>
      <p:sp>
        <p:nvSpPr>
          <p:cNvPr id="7" name="Rechteck 6"/>
          <p:cNvSpPr/>
          <p:nvPr/>
        </p:nvSpPr>
        <p:spPr>
          <a:xfrm rot="16200000">
            <a:off x="321187" y="3794931"/>
            <a:ext cx="2144780" cy="3600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1050" b="1" kern="0" dirty="0">
                <a:solidFill>
                  <a:schemeClr val="bg1"/>
                </a:solidFill>
              </a:rPr>
              <a:t>Базовий навчальний тренінг</a:t>
            </a:r>
            <a:endParaRPr lang="de-AT" sz="1050" b="1" kern="0" dirty="0">
              <a:solidFill>
                <a:schemeClr val="bg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573578" y="3658794"/>
            <a:ext cx="1062212" cy="95477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1050" kern="0" dirty="0">
                <a:solidFill>
                  <a:schemeClr val="tx1"/>
                </a:solidFill>
              </a:rPr>
              <a:t>Методи викладання у бізнес-адмініструванні</a:t>
            </a:r>
            <a:r>
              <a:rPr lang="de-AT" sz="1050" kern="0" dirty="0">
                <a:solidFill>
                  <a:schemeClr val="tx1"/>
                </a:solidFill>
              </a:rPr>
              <a:t> I</a:t>
            </a:r>
            <a:endParaRPr lang="de-AT" sz="1050" kern="0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644418" y="2902541"/>
            <a:ext cx="1329454" cy="723534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1050" kern="0" dirty="0">
                <a:solidFill>
                  <a:schemeClr val="tx1"/>
                </a:solidFill>
              </a:rPr>
              <a:t>Дидактика у </a:t>
            </a:r>
            <a:endParaRPr lang="de-AT" sz="1050" kern="0" dirty="0">
              <a:solidFill>
                <a:schemeClr val="tx1"/>
              </a:solidFill>
            </a:endParaRPr>
          </a:p>
          <a:p>
            <a:pPr algn="ctr" defTabSz="761970">
              <a:defRPr/>
            </a:pPr>
            <a:r>
              <a:rPr lang="uk-UA" sz="1050" b="1" kern="0" dirty="0">
                <a:solidFill>
                  <a:schemeClr val="tx1"/>
                </a:solidFill>
              </a:rPr>
              <a:t>Бізнес-обчисленнях</a:t>
            </a:r>
            <a:endParaRPr lang="de-AT" sz="1050" b="1" kern="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640104" y="3598488"/>
            <a:ext cx="1329454" cy="700934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1050" kern="0" dirty="0">
                <a:solidFill>
                  <a:schemeClr val="tx1"/>
                </a:solidFill>
              </a:rPr>
              <a:t>Дидактика у</a:t>
            </a:r>
            <a:r>
              <a:rPr lang="de-AT" sz="1050" kern="0" dirty="0">
                <a:solidFill>
                  <a:schemeClr val="tx1"/>
                </a:solidFill>
              </a:rPr>
              <a:t> </a:t>
            </a:r>
            <a:r>
              <a:rPr lang="uk-UA" sz="1050" b="1" kern="0" dirty="0">
                <a:solidFill>
                  <a:schemeClr val="tx1"/>
                </a:solidFill>
              </a:rPr>
              <a:t>Бухгалтерському обліку</a:t>
            </a:r>
            <a:endParaRPr lang="de-AT" sz="1050" b="1" kern="0" dirty="0">
              <a:solidFill>
                <a:schemeClr val="tx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640104" y="4299422"/>
            <a:ext cx="1329454" cy="747899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1050" kern="0" dirty="0">
                <a:solidFill>
                  <a:schemeClr val="tx1"/>
                </a:solidFill>
              </a:rPr>
              <a:t>Методи викладання у бізнес-адмініструванні</a:t>
            </a:r>
            <a:r>
              <a:rPr lang="de-AT" sz="1050" kern="0" dirty="0">
                <a:solidFill>
                  <a:schemeClr val="tx1"/>
                </a:solidFill>
              </a:rPr>
              <a:t> II</a:t>
            </a:r>
            <a:endParaRPr lang="de-AT" sz="1050" kern="0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969558" y="3386161"/>
            <a:ext cx="1506206" cy="526133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1050" kern="0" dirty="0">
                <a:solidFill>
                  <a:schemeClr val="tx1"/>
                </a:solidFill>
              </a:rPr>
              <a:t>Дидактика в</a:t>
            </a:r>
            <a:r>
              <a:rPr lang="de-AT" sz="1050" kern="0" dirty="0">
                <a:solidFill>
                  <a:schemeClr val="tx1"/>
                </a:solidFill>
              </a:rPr>
              <a:t> </a:t>
            </a:r>
            <a:r>
              <a:rPr lang="uk-UA" sz="1050" b="1" kern="0" dirty="0">
                <a:solidFill>
                  <a:schemeClr val="tx1"/>
                </a:solidFill>
              </a:rPr>
              <a:t>Економіці</a:t>
            </a:r>
            <a:endParaRPr lang="de-AT" sz="1050" b="1" kern="0" dirty="0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 rot="5400000">
            <a:off x="1781541" y="2022276"/>
            <a:ext cx="300033" cy="141709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1200" b="1" dirty="0"/>
              <a:t>1. </a:t>
            </a:r>
            <a:r>
              <a:rPr lang="uk-UA" sz="1200" b="1" dirty="0" smtClean="0"/>
              <a:t>Семестр</a:t>
            </a:r>
            <a:endParaRPr lang="de-AT" sz="1200" b="1" dirty="0"/>
          </a:p>
        </p:txBody>
      </p:sp>
      <p:sp>
        <p:nvSpPr>
          <p:cNvPr id="14" name="Rechteck 13"/>
          <p:cNvSpPr/>
          <p:nvPr/>
        </p:nvSpPr>
        <p:spPr>
          <a:xfrm>
            <a:off x="3978185" y="2888053"/>
            <a:ext cx="1497579" cy="483620"/>
          </a:xfrm>
          <a:prstGeom prst="rect">
            <a:avLst/>
          </a:prstGeom>
          <a:solidFill>
            <a:schemeClr val="accent2">
              <a:lumMod val="10000"/>
              <a:lumOff val="90000"/>
            </a:schemeClr>
          </a:solidFill>
          <a:ln w="127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r>
              <a:rPr lang="uk-UA" sz="1050" kern="0" dirty="0">
                <a:solidFill>
                  <a:schemeClr val="tx1"/>
                </a:solidFill>
              </a:rPr>
              <a:t>Інтегроване бізнес-адміністрування</a:t>
            </a:r>
            <a:r>
              <a:rPr lang="de-AT" sz="1050" kern="0" dirty="0">
                <a:solidFill>
                  <a:schemeClr val="tx1"/>
                </a:solidFill>
              </a:rPr>
              <a:t> </a:t>
            </a:r>
            <a:r>
              <a:rPr lang="de-AT" sz="1050" kern="0" dirty="0" smtClean="0">
                <a:solidFill>
                  <a:schemeClr val="tx1"/>
                </a:solidFill>
                <a:latin typeface="Verdana"/>
              </a:rPr>
              <a:t>II</a:t>
            </a:r>
            <a:endParaRPr lang="de-AT" sz="1050" kern="0" dirty="0">
              <a:solidFill>
                <a:schemeClr val="tx1"/>
              </a:solidFill>
              <a:latin typeface="Verdana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066786" y="3736042"/>
            <a:ext cx="1290000" cy="600000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r>
              <a:rPr lang="uk-UA" sz="1050" kern="0" dirty="0" smtClean="0">
                <a:solidFill>
                  <a:srgbClr val="000000"/>
                </a:solidFill>
                <a:latin typeface="Verdana"/>
              </a:rPr>
              <a:t>Різні Вибіркові дисципліни</a:t>
            </a:r>
            <a:endParaRPr lang="de-AT" sz="1050" kern="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6" name="Rechteck 15"/>
          <p:cNvSpPr/>
          <p:nvPr/>
        </p:nvSpPr>
        <p:spPr>
          <a:xfrm rot="5400000">
            <a:off x="6570832" y="1478466"/>
            <a:ext cx="300033" cy="249016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1200" b="1" dirty="0"/>
              <a:t>4. &amp; 5. </a:t>
            </a:r>
            <a:r>
              <a:rPr lang="uk-UA" sz="1200" b="1" dirty="0" smtClean="0"/>
              <a:t>Семестр</a:t>
            </a:r>
            <a:endParaRPr lang="de-AT" sz="1200" b="1" dirty="0"/>
          </a:p>
        </p:txBody>
      </p:sp>
    </p:spTree>
    <p:extLst>
      <p:ext uri="{BB962C8B-B14F-4D97-AF65-F5344CB8AC3E}">
        <p14:creationId xmlns:p14="http://schemas.microsoft.com/office/powerpoint/2010/main" val="1034715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018" y="1344613"/>
            <a:ext cx="8474163" cy="3853905"/>
          </a:xfrm>
        </p:spPr>
        <p:txBody>
          <a:bodyPr/>
          <a:lstStyle/>
          <a:p>
            <a:r>
              <a:rPr lang="uk-UA" dirty="0" smtClean="0"/>
              <a:t>Викладання спостерігається в реальній ситуації (школі) і здійснюється само</a:t>
            </a:r>
            <a:r>
              <a:rPr lang="ru-RU" dirty="0" err="1" smtClean="0"/>
              <a:t>стійно</a:t>
            </a:r>
            <a:r>
              <a:rPr lang="de-AT" dirty="0" smtClean="0"/>
              <a:t>.</a:t>
            </a:r>
          </a:p>
          <a:p>
            <a:r>
              <a:rPr lang="uk-UA" dirty="0" smtClean="0"/>
              <a:t>Супровідна подія (як результат практики у школі) буде спрямована на теорії та результати досліджень</a:t>
            </a:r>
            <a:r>
              <a:rPr lang="de-AT" dirty="0" smtClean="0"/>
              <a:t>. 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Folie </a:t>
            </a:r>
            <a:fld id="{BE3DC40E-DBBE-4E2D-9EEC-FBF0DA0E9179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Варіант</a:t>
            </a:r>
            <a:r>
              <a:rPr lang="de-AT" dirty="0" smtClean="0"/>
              <a:t> III </a:t>
            </a:r>
            <a:br>
              <a:rPr lang="de-AT" dirty="0" smtClean="0"/>
            </a:br>
            <a:r>
              <a:rPr lang="uk-UA" sz="2000" dirty="0" smtClean="0"/>
              <a:t>Практика в школі</a:t>
            </a:r>
            <a:endParaRPr lang="de-AT" dirty="0"/>
          </a:p>
        </p:txBody>
      </p:sp>
      <p:sp>
        <p:nvSpPr>
          <p:cNvPr id="5" name="Rechteck 4"/>
          <p:cNvSpPr/>
          <p:nvPr/>
        </p:nvSpPr>
        <p:spPr>
          <a:xfrm>
            <a:off x="5144561" y="3468215"/>
            <a:ext cx="2150689" cy="937762"/>
          </a:xfrm>
          <a:prstGeom prst="rect">
            <a:avLst/>
          </a:prstGeom>
          <a:solidFill>
            <a:srgbClr val="00B0F0">
              <a:alpha val="40000"/>
            </a:srgbClr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r>
              <a:rPr lang="uk-UA" sz="1200" kern="0" dirty="0">
                <a:solidFill>
                  <a:srgbClr val="000000"/>
                </a:solidFill>
              </a:rPr>
              <a:t>Практика в школі</a:t>
            </a:r>
            <a:endParaRPr lang="de-AT" sz="1200" kern="0" dirty="0">
              <a:solidFill>
                <a:srgbClr val="000000"/>
              </a:solidFill>
            </a:endParaRPr>
          </a:p>
          <a:p>
            <a:pPr algn="ctr" defTabSz="761970">
              <a:defRPr/>
            </a:pPr>
            <a:r>
              <a:rPr lang="de-AT" sz="1200" kern="0" dirty="0">
                <a:solidFill>
                  <a:srgbClr val="000000"/>
                </a:solidFill>
              </a:rPr>
              <a:t>(</a:t>
            </a:r>
            <a:r>
              <a:rPr lang="uk-UA" sz="1200" kern="0" dirty="0">
                <a:solidFill>
                  <a:srgbClr val="000000"/>
                </a:solidFill>
              </a:rPr>
              <a:t>включаючи Колоквіум з навчальної практики</a:t>
            </a:r>
            <a:r>
              <a:rPr lang="de-AT" sz="1200" kern="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6" name="Rechteck 5"/>
          <p:cNvSpPr/>
          <p:nvPr/>
        </p:nvSpPr>
        <p:spPr>
          <a:xfrm rot="5400000">
            <a:off x="6069888" y="2025993"/>
            <a:ext cx="300033" cy="258441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1200" b="1" dirty="0"/>
              <a:t>4. </a:t>
            </a:r>
            <a:r>
              <a:rPr lang="uk-UA" sz="1200" b="1" dirty="0" smtClean="0"/>
              <a:t>або</a:t>
            </a:r>
            <a:r>
              <a:rPr lang="de-AT" sz="1200" b="1" dirty="0" smtClean="0"/>
              <a:t> </a:t>
            </a:r>
            <a:r>
              <a:rPr lang="de-AT" sz="1200" b="1" dirty="0"/>
              <a:t>5. </a:t>
            </a:r>
            <a:r>
              <a:rPr lang="uk-UA" sz="1200" b="1" dirty="0" smtClean="0"/>
              <a:t>Семестр</a:t>
            </a:r>
            <a:endParaRPr lang="de-AT" sz="1200" b="1" dirty="0"/>
          </a:p>
        </p:txBody>
      </p:sp>
    </p:spTree>
    <p:extLst>
      <p:ext uri="{BB962C8B-B14F-4D97-AF65-F5344CB8AC3E}">
        <p14:creationId xmlns:p14="http://schemas.microsoft.com/office/powerpoint/2010/main" val="16317323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2018" y="1344613"/>
            <a:ext cx="8474163" cy="3853905"/>
          </a:xfrm>
        </p:spPr>
        <p:txBody>
          <a:bodyPr/>
          <a:lstStyle/>
          <a:p>
            <a:r>
              <a:rPr lang="ru-RU" dirty="0"/>
              <a:t>На </a:t>
            </a:r>
            <a:r>
              <a:rPr lang="uk-UA" dirty="0" smtClean="0"/>
              <a:t>практиці проводиться опитування для удосконалення підвищення кваліфікації</a:t>
            </a:r>
            <a:r>
              <a:rPr lang="de-AT" dirty="0" smtClean="0"/>
              <a:t>. </a:t>
            </a:r>
          </a:p>
          <a:p>
            <a:r>
              <a:rPr lang="uk-UA" dirty="0" smtClean="0"/>
              <a:t>Висновки порівнюються з твердженнями в літературі про підвищення кваліфікації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Folie </a:t>
            </a:r>
            <a:fld id="{BE3DC40E-DBBE-4E2D-9EEC-FBF0DA0E9179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Варіант</a:t>
            </a:r>
            <a:r>
              <a:rPr lang="de-AT" dirty="0" smtClean="0"/>
              <a:t> IV</a:t>
            </a:r>
            <a:br>
              <a:rPr lang="de-AT" dirty="0" smtClean="0"/>
            </a:br>
            <a:r>
              <a:rPr lang="uk-UA" sz="2000" dirty="0" smtClean="0"/>
              <a:t>виробнича практика</a:t>
            </a:r>
            <a:endParaRPr lang="de-AT" dirty="0"/>
          </a:p>
        </p:txBody>
      </p:sp>
      <p:sp>
        <p:nvSpPr>
          <p:cNvPr id="7" name="Rechteck 6"/>
          <p:cNvSpPr/>
          <p:nvPr/>
        </p:nvSpPr>
        <p:spPr>
          <a:xfrm>
            <a:off x="5863968" y="3597075"/>
            <a:ext cx="2131230" cy="600000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algn="ctr" defTabSz="761970">
              <a:defRPr/>
            </a:pPr>
            <a:r>
              <a:rPr lang="uk-UA" sz="1050" kern="0" dirty="0" smtClean="0">
                <a:solidFill>
                  <a:srgbClr val="000000"/>
                </a:solidFill>
                <a:latin typeface="Verdana"/>
              </a:rPr>
              <a:t>Вибіркова дисципліна</a:t>
            </a:r>
            <a:endParaRPr lang="de-AT" sz="1050" kern="0" dirty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uk-UA" sz="1100" dirty="0" smtClean="0"/>
              <a:t>Навчання на підприємстві</a:t>
            </a:r>
            <a:endParaRPr lang="de-AT" sz="1100" dirty="0"/>
          </a:p>
        </p:txBody>
      </p:sp>
      <p:sp>
        <p:nvSpPr>
          <p:cNvPr id="8" name="Rechteck 7"/>
          <p:cNvSpPr/>
          <p:nvPr/>
        </p:nvSpPr>
        <p:spPr>
          <a:xfrm rot="5400000">
            <a:off x="6780943" y="2378976"/>
            <a:ext cx="300033" cy="213398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AT" sz="1200" b="1" dirty="0"/>
              <a:t>4. </a:t>
            </a:r>
            <a:r>
              <a:rPr lang="uk-UA" sz="1200" b="1" dirty="0" smtClean="0"/>
              <a:t>або</a:t>
            </a:r>
            <a:r>
              <a:rPr lang="de-AT" sz="1200" b="1" dirty="0" smtClean="0"/>
              <a:t> </a:t>
            </a:r>
            <a:r>
              <a:rPr lang="de-AT" sz="1200" b="1" dirty="0"/>
              <a:t>5. </a:t>
            </a:r>
            <a:r>
              <a:rPr lang="uk-UA" sz="1200" b="1" dirty="0" smtClean="0"/>
              <a:t>Семестр</a:t>
            </a:r>
            <a:endParaRPr lang="de-AT" sz="1200" b="1" dirty="0"/>
          </a:p>
        </p:txBody>
      </p:sp>
    </p:spTree>
    <p:extLst>
      <p:ext uri="{BB962C8B-B14F-4D97-AF65-F5344CB8AC3E}">
        <p14:creationId xmlns:p14="http://schemas.microsoft.com/office/powerpoint/2010/main" val="3321217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251838" y="2872550"/>
            <a:ext cx="5789568" cy="1082550"/>
          </a:xfrm>
        </p:spPr>
        <p:txBody>
          <a:bodyPr/>
          <a:lstStyle/>
          <a:p>
            <a:r>
              <a:rPr lang="de-DE" sz="1400" dirty="0"/>
              <a:t>Richard Fortmüller / Kerstin </a:t>
            </a:r>
            <a:r>
              <a:rPr lang="de-DE" sz="1400" dirty="0" err="1"/>
              <a:t>Konczer</a:t>
            </a:r>
            <a:r>
              <a:rPr lang="de-DE" sz="1400" dirty="0"/>
              <a:t> / Karin </a:t>
            </a:r>
            <a:r>
              <a:rPr lang="de-DE" sz="1400" dirty="0" err="1"/>
              <a:t>Haselböck</a:t>
            </a:r>
            <a:r>
              <a:rPr lang="de-DE" sz="1400" dirty="0"/>
              <a:t> / Claudia Lang / Bettina Mattes / Andrea </a:t>
            </a:r>
            <a:r>
              <a:rPr lang="de-DE" sz="1400" dirty="0" err="1"/>
              <a:t>Mitterling</a:t>
            </a:r>
            <a:endParaRPr lang="de-AT" sz="1400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94773" y="770606"/>
            <a:ext cx="5436000" cy="1026000"/>
          </a:xfrm>
        </p:spPr>
        <p:txBody>
          <a:bodyPr>
            <a:noAutofit/>
          </a:bodyPr>
          <a:lstStyle/>
          <a:p>
            <a:r>
              <a:rPr lang="uk-UA" sz="2400" dirty="0" smtClean="0"/>
              <a:t>Оцінка університетської підготовки викладачів самими викладачами</a:t>
            </a:r>
            <a:r>
              <a:rPr lang="de-DE" sz="2400" dirty="0" smtClean="0"/>
              <a:t> </a:t>
            </a:r>
            <a:endParaRPr lang="de-AT" sz="24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605406" y="1947076"/>
            <a:ext cx="5905122" cy="572840"/>
          </a:xfrm>
        </p:spPr>
        <p:txBody>
          <a:bodyPr/>
          <a:lstStyle/>
          <a:p>
            <a:r>
              <a:rPr lang="uk-UA" dirty="0" smtClean="0"/>
              <a:t>Емпіричне дослідження для набуття компетентності в контексті навчання</a:t>
            </a:r>
            <a:endParaRPr lang="uk-UA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>
          <a:xfrm>
            <a:off x="174492" y="5363020"/>
            <a:ext cx="892175" cy="258762"/>
          </a:xfrm>
        </p:spPr>
        <p:txBody>
          <a:bodyPr/>
          <a:lstStyle/>
          <a:p>
            <a:r>
              <a:rPr lang="de-AT" dirty="0" smtClean="0"/>
              <a:t>Folie </a:t>
            </a:r>
            <a:fld id="{BE3DC40E-DBBE-4E2D-9EEC-FBF0DA0E9179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5481664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Опитування щодо набуття дидактичної, наукової та соціальної компетентності </a:t>
            </a:r>
            <a:r>
              <a:rPr lang="ru-RU" dirty="0" smtClean="0"/>
              <a:t>в рамках </a:t>
            </a:r>
            <a:r>
              <a:rPr lang="uk-UA" dirty="0" smtClean="0"/>
              <a:t>навчання</a:t>
            </a:r>
          </a:p>
          <a:p>
            <a:r>
              <a:rPr lang="uk-UA" dirty="0" smtClean="0"/>
              <a:t>Учасники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268 </a:t>
            </a:r>
            <a:r>
              <a:rPr lang="uk-UA" dirty="0" smtClean="0"/>
              <a:t>викладачі німецької, англійської, французької мов, математики та бізнесу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133 </a:t>
            </a:r>
            <a:r>
              <a:rPr lang="uk-UA" dirty="0" smtClean="0"/>
              <a:t>студенти бізнес-освіти</a:t>
            </a:r>
            <a:r>
              <a:rPr lang="de-DE" dirty="0" smtClean="0"/>
              <a:t> </a:t>
            </a:r>
          </a:p>
          <a:p>
            <a:r>
              <a:rPr lang="uk-UA" dirty="0"/>
              <a:t>у 20 комерційних та бізнес-школах </a:t>
            </a:r>
            <a:r>
              <a:rPr lang="uk-UA" dirty="0" smtClean="0"/>
              <a:t>Відня, </a:t>
            </a:r>
            <a:r>
              <a:rPr lang="uk-UA" dirty="0"/>
              <a:t>Нижньої Австрії та </a:t>
            </a:r>
            <a:r>
              <a:rPr lang="uk-UA" dirty="0" err="1"/>
              <a:t>Бургенландії</a:t>
            </a:r>
            <a:r>
              <a:rPr lang="uk-UA" dirty="0"/>
              <a:t> (викладацький склад) та </a:t>
            </a:r>
            <a:r>
              <a:rPr lang="uk-UA" dirty="0" smtClean="0"/>
              <a:t>Віденський університет економіки та бізнесу</a:t>
            </a:r>
            <a:r>
              <a:rPr lang="de-DE" dirty="0" smtClean="0"/>
              <a:t> </a:t>
            </a:r>
            <a:r>
              <a:rPr lang="de-DE" dirty="0"/>
              <a:t>(</a:t>
            </a:r>
            <a:r>
              <a:rPr lang="uk-UA" dirty="0" smtClean="0"/>
              <a:t>студенти</a:t>
            </a:r>
            <a:r>
              <a:rPr lang="uk-UA" dirty="0"/>
              <a:t>)</a:t>
            </a:r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Folie </a:t>
            </a:r>
            <a:fld id="{BE3DC40E-DBBE-4E2D-9EEC-FBF0DA0E9179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Основа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2850575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smtClean="0"/>
              <a:t>Folie </a:t>
            </a:r>
            <a:fld id="{BE3DC40E-DBBE-4E2D-9EEC-FBF0DA0E9179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2408" y="139700"/>
            <a:ext cx="7303896" cy="903822"/>
          </a:xfrm>
        </p:spPr>
        <p:txBody>
          <a:bodyPr/>
          <a:lstStyle/>
          <a:p>
            <a:r>
              <a:rPr lang="uk-UA" dirty="0" smtClean="0"/>
              <a:t>Результати</a:t>
            </a:r>
            <a:r>
              <a:rPr lang="de-AT" dirty="0" smtClean="0"/>
              <a:t> </a:t>
            </a:r>
            <a:r>
              <a:rPr lang="uk-UA" dirty="0" smtClean="0"/>
              <a:t>Професійна дидактика</a:t>
            </a:r>
            <a:r>
              <a:rPr lang="de-AT" dirty="0" smtClean="0"/>
              <a:t> </a:t>
            </a:r>
            <a:r>
              <a:rPr lang="de-AT" dirty="0"/>
              <a:t>–</a:t>
            </a:r>
            <a:r>
              <a:rPr lang="de-AT" dirty="0" smtClean="0"/>
              <a:t> </a:t>
            </a:r>
            <a:r>
              <a:rPr lang="uk-UA" dirty="0" smtClean="0"/>
              <a:t>Щоденні заняття</a:t>
            </a:r>
            <a:endParaRPr lang="de-A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8" t="15337" r="1902" b="33897"/>
          <a:stretch/>
        </p:blipFill>
        <p:spPr bwMode="auto">
          <a:xfrm>
            <a:off x="1354557" y="1743455"/>
            <a:ext cx="6003522" cy="251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 rot="18502694">
            <a:off x="1313610" y="4573270"/>
            <a:ext cx="185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Викладачі німецької мови</a:t>
            </a:r>
            <a:endParaRPr lang="de-AT" sz="1400" dirty="0"/>
          </a:p>
        </p:txBody>
      </p:sp>
      <p:sp>
        <p:nvSpPr>
          <p:cNvPr id="7" name="Textfeld 6"/>
          <p:cNvSpPr txBox="1"/>
          <p:nvPr/>
        </p:nvSpPr>
        <p:spPr>
          <a:xfrm rot="18502694">
            <a:off x="2167078" y="4562548"/>
            <a:ext cx="187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Викладачі англійської мови</a:t>
            </a:r>
            <a:endParaRPr lang="de-AT" sz="1400" dirty="0"/>
          </a:p>
        </p:txBody>
      </p:sp>
      <p:sp>
        <p:nvSpPr>
          <p:cNvPr id="8" name="Textfeld 7"/>
          <p:cNvSpPr txBox="1"/>
          <p:nvPr/>
        </p:nvSpPr>
        <p:spPr>
          <a:xfrm rot="18502694">
            <a:off x="3058505" y="4502144"/>
            <a:ext cx="1853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Викладачі французької мови</a:t>
            </a:r>
            <a:endParaRPr lang="de-AT" sz="1400" dirty="0"/>
          </a:p>
        </p:txBody>
      </p:sp>
      <p:sp>
        <p:nvSpPr>
          <p:cNvPr id="9" name="Textfeld 8"/>
          <p:cNvSpPr txBox="1"/>
          <p:nvPr/>
        </p:nvSpPr>
        <p:spPr>
          <a:xfrm rot="18502694">
            <a:off x="4163091" y="4405094"/>
            <a:ext cx="1519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Викладачі математики</a:t>
            </a:r>
            <a:endParaRPr lang="de-AT" sz="1400" dirty="0"/>
          </a:p>
        </p:txBody>
      </p:sp>
      <p:sp>
        <p:nvSpPr>
          <p:cNvPr id="10" name="Textfeld 9"/>
          <p:cNvSpPr txBox="1"/>
          <p:nvPr/>
        </p:nvSpPr>
        <p:spPr>
          <a:xfrm rot="18502694">
            <a:off x="4546195" y="4573269"/>
            <a:ext cx="224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Викладачі бізнес-освіти</a:t>
            </a:r>
            <a:endParaRPr lang="de-AT" sz="1400" dirty="0"/>
          </a:p>
        </p:txBody>
      </p:sp>
      <p:sp>
        <p:nvSpPr>
          <p:cNvPr id="11" name="Textfeld 10"/>
          <p:cNvSpPr txBox="1"/>
          <p:nvPr/>
        </p:nvSpPr>
        <p:spPr>
          <a:xfrm rot="18502694">
            <a:off x="5323566" y="4724067"/>
            <a:ext cx="2241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Студенти бізнес-освіти</a:t>
            </a:r>
            <a:endParaRPr lang="de-AT" sz="1400" dirty="0"/>
          </a:p>
        </p:txBody>
      </p:sp>
      <p:sp>
        <p:nvSpPr>
          <p:cNvPr id="12" name="Textfeld 11"/>
          <p:cNvSpPr txBox="1"/>
          <p:nvPr/>
        </p:nvSpPr>
        <p:spPr>
          <a:xfrm rot="16200000">
            <a:off x="273563" y="2912401"/>
            <a:ext cx="2377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 smtClean="0"/>
              <a:t>Середні значення</a:t>
            </a:r>
            <a:endParaRPr lang="de-AT" sz="1400" b="1" dirty="0"/>
          </a:p>
        </p:txBody>
      </p:sp>
      <p:sp>
        <p:nvSpPr>
          <p:cNvPr id="13" name="Rechteck 12"/>
          <p:cNvSpPr/>
          <p:nvPr/>
        </p:nvSpPr>
        <p:spPr>
          <a:xfrm>
            <a:off x="1462283" y="1227603"/>
            <a:ext cx="62324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/>
              <a:t>Оцінка ступеня набуття </a:t>
            </a:r>
            <a:r>
              <a:rPr lang="ru-RU" sz="1400" dirty="0" smtClean="0"/>
              <a:t>компетенцій у </a:t>
            </a:r>
            <a:r>
              <a:rPr lang="ru-RU" sz="1400" dirty="0" err="1" smtClean="0"/>
              <a:t>сфері</a:t>
            </a:r>
            <a:r>
              <a:rPr lang="ru-RU" sz="1400" dirty="0" smtClean="0"/>
              <a:t> </a:t>
            </a:r>
            <a:r>
              <a:rPr lang="de-AT" sz="1400" dirty="0" smtClean="0"/>
              <a:t>„</a:t>
            </a:r>
            <a:r>
              <a:rPr lang="uk-UA" sz="1400" dirty="0" smtClean="0"/>
              <a:t>Професійна дидактика</a:t>
            </a:r>
            <a:r>
              <a:rPr lang="de-AT" sz="1400" dirty="0" smtClean="0"/>
              <a:t> </a:t>
            </a:r>
            <a:r>
              <a:rPr lang="de-AT" sz="1400" dirty="0"/>
              <a:t>– </a:t>
            </a:r>
            <a:r>
              <a:rPr lang="uk-UA" sz="1400" dirty="0" smtClean="0"/>
              <a:t>Щоденні заняття</a:t>
            </a:r>
            <a:r>
              <a:rPr lang="de-AT" sz="1400" dirty="0" smtClean="0"/>
              <a:t>“ </a:t>
            </a:r>
            <a:endParaRPr lang="de-AT" sz="1400" dirty="0"/>
          </a:p>
        </p:txBody>
      </p:sp>
      <p:sp>
        <p:nvSpPr>
          <p:cNvPr id="14" name="Rechteck 13"/>
          <p:cNvSpPr/>
          <p:nvPr/>
        </p:nvSpPr>
        <p:spPr>
          <a:xfrm>
            <a:off x="7386235" y="4189208"/>
            <a:ext cx="1675585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 smtClean="0"/>
              <a:t>Шкала</a:t>
            </a:r>
            <a:r>
              <a:rPr lang="de-AT" sz="1400" dirty="0" smtClean="0"/>
              <a:t>:</a:t>
            </a:r>
          </a:p>
          <a:p>
            <a:r>
              <a:rPr lang="de-AT" sz="1400" dirty="0" smtClean="0"/>
              <a:t>1 </a:t>
            </a:r>
            <a:r>
              <a:rPr lang="de-AT" sz="1400" dirty="0"/>
              <a:t>= </a:t>
            </a:r>
            <a:r>
              <a:rPr lang="uk-UA" sz="1400" dirty="0" smtClean="0"/>
              <a:t>дуже добре</a:t>
            </a:r>
            <a:endParaRPr lang="de-AT" sz="1400" dirty="0" smtClean="0"/>
          </a:p>
          <a:p>
            <a:r>
              <a:rPr lang="de-AT" sz="1400" dirty="0" smtClean="0"/>
              <a:t>5 </a:t>
            </a:r>
            <a:r>
              <a:rPr lang="de-AT" sz="1400" dirty="0"/>
              <a:t>= </a:t>
            </a:r>
            <a:r>
              <a:rPr lang="uk-UA" sz="1400" dirty="0" smtClean="0"/>
              <a:t>зовсім ні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14478300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WU Musterpräsentation 16x10 V1.1.potx" id="{50821DC6-1170-4F69-BC0F-BF2469366875}" vid="{788B52EF-C0A8-4B8C-8AD4-D720815E0A05}"/>
    </a:ext>
  </a:extLst>
</a:theme>
</file>

<file path=ppt/theme/theme2.xml><?xml version="1.0" encoding="utf-8"?>
<a:theme xmlns:a="http://schemas.openxmlformats.org/drawingml/2006/main" name="WU 4:3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LV 0678 Organisatorisches.potx" id="{2C534FC7-055E-4FAC-B8BA-05F77B5B5A83}" vid="{5937BA1D-972A-48F4-ABDE-414C8BC542A4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>Musterpräsentation im Format 16:10 (= WU Standard)</Beschreibung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Microsoft Office 2013/2016</Forma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458c1b80f8d593bdc96b60ff34dd40b4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2d31116d1a6b5af1b4a8b1ba7152d57a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Microsoft Office 2003"/>
              <xsd:enumeration value="Microsoft Office 2007-2013"/>
              <xsd:enumeration value="Microsoft Office 2013/2016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58DFAF-C9AD-4CE5-A221-45D64FB05328}">
  <ds:schemaRefs>
    <ds:schemaRef ds:uri="dde413db-0745-4f3a-8dca-564dc7ff6f7d"/>
    <ds:schemaRef ds:uri="http://purl.org/dc/terms/"/>
    <ds:schemaRef ds:uri="http://schemas.microsoft.com/office/2006/documentManagement/types"/>
    <ds:schemaRef ds:uri="1a8d9a65-8471-4209-a900-f8e11db75e0a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8b0a3ee-3d2a-451c-9a1a-7e5d5b0c9c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B19F04-C1AE-47E9-9133-474D1173C9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46B3ED-06B1-4DE8-9648-0F78B5B453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783</Words>
  <Application>Microsoft Office PowerPoint</Application>
  <PresentationFormat>Экран (16:10)</PresentationFormat>
  <Paragraphs>188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WU 16:10</vt:lpstr>
      <vt:lpstr>WU 4:3</vt:lpstr>
      <vt:lpstr>Підготовка викладачів в напруженому поєднанні теорії та практичного навчання</vt:lpstr>
      <vt:lpstr>Структура навчального плану Магістерська програма Бізнес-освіта (WU Wien)</vt:lpstr>
      <vt:lpstr>Варіант I   від теорії до практики</vt:lpstr>
      <vt:lpstr>Варіант II   Навчальне моделювання</vt:lpstr>
      <vt:lpstr>Варіант III  Практика в школі</vt:lpstr>
      <vt:lpstr>Варіант IV виробнича практика</vt:lpstr>
      <vt:lpstr>Оцінка університетської підготовки викладачів самими викладачами </vt:lpstr>
      <vt:lpstr>Основа</vt:lpstr>
      <vt:lpstr>Результати Професійна дидактика – Щоденні заняття</vt:lpstr>
      <vt:lpstr>Результати Професійна дидактика – комплексні методи</vt:lpstr>
      <vt:lpstr>Результати Оцінка продуктивності</vt:lpstr>
      <vt:lpstr>Результати Соціальна компетентність</vt:lpstr>
      <vt:lpstr>Результати Наука</vt:lpstr>
      <vt:lpstr>Презентация PowerPoint</vt:lpstr>
      <vt:lpstr>Джерело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2018-02-01T15:22:52Z</dcterms:created>
  <dcterms:modified xsi:type="dcterms:W3CDTF">2018-02-20T21:40:11Z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U Thema">
    <vt:lpwstr>403;#Corporate Design|19895bcd-b158-45ae-ab7b-f5ca217dfcec</vt:lpwstr>
  </property>
  <property fmtid="{D5CDD505-2E9C-101B-9397-08002B2CF9AE}" pid="3" name="Dokumentenart">
    <vt:lpwstr>266;#Vorlagen|17fc50ed-8ad1-47be-ab12-04243fd74ddb</vt:lpwstr>
  </property>
  <property fmtid="{D5CDD505-2E9C-101B-9397-08002B2CF9AE}" pid="4" name="ContentTypeId">
    <vt:lpwstr>0x010100BCF651A35DF3154DB01328AF51148DAE</vt:lpwstr>
  </property>
</Properties>
</file>