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73" autoAdjust="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Закономірності, принципи і методи виховання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786214"/>
          </a:xfrm>
        </p:spPr>
        <p:txBody>
          <a:bodyPr/>
          <a:lstStyle/>
          <a:p>
            <a:pPr lvl="0" algn="ctr"/>
            <a:r>
              <a:rPr lang="uk-UA" b="1" dirty="0" smtClean="0"/>
              <a:t>ПЛАН</a:t>
            </a:r>
            <a:endParaRPr lang="uk-UA" b="1" dirty="0" smtClean="0"/>
          </a:p>
          <a:p>
            <a:pPr lvl="0"/>
            <a:r>
              <a:rPr lang="uk-UA" dirty="0" smtClean="0"/>
              <a:t>Закономірності процесу виховання.</a:t>
            </a:r>
            <a:endParaRPr lang="ru-RU" dirty="0" smtClean="0"/>
          </a:p>
          <a:p>
            <a:pPr lvl="0"/>
            <a:r>
              <a:rPr lang="uk-UA" dirty="0" smtClean="0"/>
              <a:t>Основні принципи виховання. </a:t>
            </a:r>
            <a:endParaRPr lang="ru-RU" dirty="0" smtClean="0"/>
          </a:p>
          <a:p>
            <a:pPr lvl="0"/>
            <a:r>
              <a:rPr lang="uk-UA" dirty="0" smtClean="0"/>
              <a:t>Методи виховання, їх класифікація.</a:t>
            </a:r>
            <a:endParaRPr lang="en-US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0" t="18363" r="27638" b="36197"/>
          <a:stretch>
            <a:fillRect/>
          </a:stretch>
        </p:blipFill>
        <p:spPr bwMode="auto">
          <a:xfrm>
            <a:off x="3857620" y="4000504"/>
            <a:ext cx="1895480" cy="178595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b="1" i="1" dirty="0" smtClean="0">
                <a:solidFill>
                  <a:schemeClr val="accent2"/>
                </a:solidFill>
              </a:rPr>
              <a:t>Вправи</a:t>
            </a:r>
            <a:r>
              <a:rPr lang="uk-UA" dirty="0" smtClean="0">
                <a:solidFill>
                  <a:schemeClr val="accent2"/>
                </a:solidFill>
              </a:rPr>
              <a:t> – це планомірно організоване багаторазове повторення певних дій і прийомів, які поступово ускладнюються, з метою формування, закріплення та вдосконалення практичних навичок та вмінь.</a:t>
            </a:r>
            <a:endParaRPr lang="ru-RU" dirty="0" smtClean="0">
              <a:solidFill>
                <a:schemeClr val="accent2"/>
              </a:solidFill>
            </a:endParaRPr>
          </a:p>
          <a:p>
            <a:pPr algn="just">
              <a:buNone/>
            </a:pPr>
            <a:r>
              <a:rPr lang="uk-UA" b="1" i="1" dirty="0" smtClean="0">
                <a:solidFill>
                  <a:srgbClr val="0070C0"/>
                </a:solidFill>
              </a:rPr>
              <a:t>Переключення</a:t>
            </a:r>
            <a:r>
              <a:rPr lang="uk-UA" i="1" dirty="0" smtClean="0">
                <a:solidFill>
                  <a:srgbClr val="0070C0"/>
                </a:solidFill>
              </a:rPr>
              <a:t> – </a:t>
            </a:r>
            <a:r>
              <a:rPr lang="uk-UA" dirty="0" smtClean="0">
                <a:solidFill>
                  <a:srgbClr val="0070C0"/>
                </a:solidFill>
              </a:rPr>
              <a:t>залучення вихованців до іншої діяльності.</a:t>
            </a:r>
            <a:r>
              <a:rPr lang="uk-UA" i="1" dirty="0" smtClean="0">
                <a:solidFill>
                  <a:srgbClr val="0070C0"/>
                </a:solidFill>
              </a:rPr>
              <a:t>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uk-UA" b="1" i="1" dirty="0" smtClean="0">
                <a:solidFill>
                  <a:srgbClr val="00B050"/>
                </a:solidFill>
              </a:rPr>
              <a:t>Педагогічна вимога </a:t>
            </a:r>
            <a:r>
              <a:rPr lang="uk-UA" i="1" dirty="0" smtClean="0">
                <a:solidFill>
                  <a:srgbClr val="00B050"/>
                </a:solidFill>
              </a:rPr>
              <a:t>– </a:t>
            </a:r>
            <a:r>
              <a:rPr lang="uk-UA" dirty="0" smtClean="0">
                <a:solidFill>
                  <a:srgbClr val="00B050"/>
                </a:solidFill>
              </a:rPr>
              <a:t>це педагогічний вплив на свідомість вихованця з метою спонукання його до позитивної діяльності або гальмування його негативних дій і вчинків. За формою подання розрізняють </a:t>
            </a:r>
            <a:r>
              <a:rPr lang="uk-UA" i="1" dirty="0" smtClean="0">
                <a:solidFill>
                  <a:srgbClr val="00B050"/>
                </a:solidFill>
              </a:rPr>
              <a:t>прямі</a:t>
            </a:r>
            <a:r>
              <a:rPr lang="uk-UA" dirty="0" smtClean="0">
                <a:solidFill>
                  <a:srgbClr val="00B050"/>
                </a:solidFill>
              </a:rPr>
              <a:t>, що характеризуються конкретністю, точністю формулювання і </a:t>
            </a:r>
            <a:r>
              <a:rPr lang="uk-UA" i="1" dirty="0" smtClean="0">
                <a:solidFill>
                  <a:srgbClr val="00B050"/>
                </a:solidFill>
              </a:rPr>
              <a:t>непрямі</a:t>
            </a:r>
            <a:r>
              <a:rPr lang="uk-UA" dirty="0" smtClean="0">
                <a:solidFill>
                  <a:srgbClr val="00B050"/>
                </a:solidFill>
              </a:rPr>
              <a:t> (порада, натяк, прохання та ін.).</a:t>
            </a:r>
            <a:endParaRPr lang="ru-RU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uk-UA" b="1" i="1" dirty="0" smtClean="0"/>
              <a:t>Привчання</a:t>
            </a:r>
            <a:r>
              <a:rPr lang="uk-UA" i="1" dirty="0" smtClean="0"/>
              <a:t> – </a:t>
            </a:r>
            <a:r>
              <a:rPr lang="uk-UA" dirty="0" smtClean="0"/>
              <a:t>метод, який забезпечує інтенсивне формування необхідної практичної якості, тобто регулярно виконували певні дії для перетворення їх на звички.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200" i="1" dirty="0" smtClean="0">
                <a:solidFill>
                  <a:schemeClr val="bg2">
                    <a:lumMod val="50000"/>
                  </a:schemeClr>
                </a:solidFill>
              </a:rPr>
              <a:t>Методи другої групи ґрунтуються на практичній діяльності вихованців</a:t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4214842"/>
          </a:xfrm>
        </p:spPr>
        <p:txBody>
          <a:bodyPr>
            <a:normAutofit fontScale="47500" lnSpcReduction="20000"/>
          </a:bodyPr>
          <a:lstStyle/>
          <a:p>
            <a:r>
              <a:rPr lang="uk-UA" sz="4000" b="1" i="1" dirty="0" smtClean="0"/>
              <a:t>Заохочення</a:t>
            </a:r>
            <a:r>
              <a:rPr lang="uk-UA" sz="4000" i="1" dirty="0" smtClean="0"/>
              <a:t> </a:t>
            </a:r>
            <a:r>
              <a:rPr lang="uk-UA" sz="4000" dirty="0" smtClean="0"/>
              <a:t>– вираження позитивної оцінки дії вихованців. Його види: схвалення, підбадьорення, похвала, вдячність, нагородження подарунками, грамотами, надання почесних прав.</a:t>
            </a:r>
            <a:endParaRPr lang="ru-RU" sz="4000" dirty="0" smtClean="0"/>
          </a:p>
          <a:p>
            <a:r>
              <a:rPr lang="uk-UA" sz="4000" b="1" i="1" dirty="0" smtClean="0"/>
              <a:t>Покарання</a:t>
            </a:r>
            <a:r>
              <a:rPr lang="uk-UA" sz="4000" i="1" dirty="0" smtClean="0"/>
              <a:t> – </a:t>
            </a:r>
            <a:r>
              <a:rPr lang="uk-UA" sz="4000" dirty="0" smtClean="0"/>
              <a:t>система засобів і прийомів впливу на вихованців, які порушують моральні норми, певні вимоги законів, що застосовуються з метою виправлення їхньої поведінки і сумлінного виконання своїх обов’язків. Цей метод має бути тільки допоміжним і використовуватися після інших методів, що не дали позитивних результатів. Його </a:t>
            </a:r>
            <a:r>
              <a:rPr lang="uk-UA" sz="4000" i="1" dirty="0" smtClean="0"/>
              <a:t>види</a:t>
            </a:r>
            <a:r>
              <a:rPr lang="uk-UA" sz="4000" dirty="0" smtClean="0"/>
              <a:t>: несхвалення, зауваження, догана, попередження, стягнення, звільнення від занять (з роботи), виключення з вузу.</a:t>
            </a:r>
            <a:endParaRPr lang="ru-RU" sz="4000" dirty="0" smtClean="0"/>
          </a:p>
          <a:p>
            <a:r>
              <a:rPr lang="uk-UA" sz="4000" b="1" i="1" dirty="0" smtClean="0"/>
              <a:t>Змагання</a:t>
            </a:r>
            <a:r>
              <a:rPr lang="uk-UA" sz="4000" i="1" dirty="0" smtClean="0"/>
              <a:t> </a:t>
            </a:r>
            <a:r>
              <a:rPr lang="uk-UA" sz="4000" dirty="0" smtClean="0"/>
              <a:t>– один із засобів стимулювання різнобічної діяльності. Змагання допомагає мобілізувати активність, самодіяльність, ініціативу вихованців. Відомі такі </a:t>
            </a:r>
            <a:r>
              <a:rPr lang="uk-UA" sz="4000" i="1" dirty="0" smtClean="0"/>
              <a:t>форми</a:t>
            </a:r>
            <a:r>
              <a:rPr lang="uk-UA" sz="4000" dirty="0" smtClean="0"/>
              <a:t> змагання: конкурси, олімпіади, вікторини, спартакіади та ін. 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i="1" dirty="0" smtClean="0">
                <a:solidFill>
                  <a:srgbClr val="00B050"/>
                </a:solidFill>
              </a:rPr>
              <a:t>Методи третьої групи покликані прискорювати або гальмувати певні дії.</a:t>
            </a:r>
            <a:br>
              <a:rPr lang="ru-RU" sz="3200" dirty="0" smtClean="0">
                <a:solidFill>
                  <a:srgbClr val="00B050"/>
                </a:solidFill>
              </a:rPr>
            </a:br>
            <a:endParaRPr lang="ru-RU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uk-UA" dirty="0" smtClean="0"/>
              <a:t>провідної гуманістичної парадигми виховання;</a:t>
            </a:r>
            <a:endParaRPr lang="ru-RU" dirty="0" smtClean="0"/>
          </a:p>
          <a:p>
            <a:pPr lvl="0"/>
            <a:r>
              <a:rPr lang="uk-UA" dirty="0" smtClean="0"/>
              <a:t>загальних і професійних цілей виховання, навчання розвитку і самовдосконалення громадян України;</a:t>
            </a:r>
            <a:endParaRPr lang="ru-RU" dirty="0" smtClean="0"/>
          </a:p>
          <a:p>
            <a:pPr lvl="0"/>
            <a:r>
              <a:rPr lang="uk-UA" dirty="0" smtClean="0"/>
              <a:t>провідних сучасних технологій виховання, які мають враховувати загальнолюдські, національні та професійні цінності виховання;</a:t>
            </a:r>
            <a:endParaRPr lang="ru-RU" dirty="0" smtClean="0"/>
          </a:p>
          <a:p>
            <a:pPr lvl="0"/>
            <a:r>
              <a:rPr lang="uk-UA" dirty="0" smtClean="0"/>
              <a:t>рівня моральної, розумової та фізичної підготовленості вихованців;</a:t>
            </a:r>
            <a:endParaRPr lang="ru-RU" dirty="0" smtClean="0"/>
          </a:p>
          <a:p>
            <a:pPr lvl="0"/>
            <a:r>
              <a:rPr lang="uk-UA" dirty="0" smtClean="0"/>
              <a:t>педагогічної майстерності вихователів тощо.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sz="3600" dirty="0" smtClean="0">
                <a:solidFill>
                  <a:srgbClr val="FFC000"/>
                </a:solidFill>
              </a:rPr>
              <a:t>Отже, вибір методів виховання залежить від:</a:t>
            </a:r>
            <a:br>
              <a:rPr lang="ru-RU" sz="3600" dirty="0" smtClean="0">
                <a:solidFill>
                  <a:srgbClr val="FFC000"/>
                </a:solidFill>
              </a:rPr>
            </a:b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6000" i="1" dirty="0" smtClean="0">
                <a:solidFill>
                  <a:schemeClr val="accent3">
                    <a:lumMod val="75000"/>
                  </a:schemeClr>
                </a:solidFill>
              </a:rPr>
              <a:t>ДЯКУЮ ЗА УВАГУ!</a:t>
            </a:r>
            <a:endParaRPr lang="ru-RU" sz="60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/>
          <a:lstStyle/>
          <a:p>
            <a:pPr algn="ctr">
              <a:buNone/>
            </a:pPr>
            <a:r>
              <a:rPr lang="uk-UA" sz="2800" dirty="0" smtClean="0"/>
              <a:t>це об’єктивні, суттєві, стійкі та повторювані зв’язки між складовими компонентами процесу виховання, які сприяють ефективному його функціонуванню</a:t>
            </a:r>
            <a:endParaRPr lang="en-US" sz="2800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Закономірності виховання</a:t>
            </a:r>
            <a:r>
              <a:rPr lang="uk-UA" i="1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00" t="18363" r="27638" b="36197"/>
          <a:stretch>
            <a:fillRect/>
          </a:stretch>
        </p:blipFill>
        <p:spPr bwMode="auto">
          <a:xfrm>
            <a:off x="3390900" y="3929066"/>
            <a:ext cx="2362200" cy="207170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b="1" dirty="0" smtClean="0"/>
              <a:t>зовнішні закономірності</a:t>
            </a:r>
            <a:r>
              <a:rPr lang="uk-UA" dirty="0" smtClean="0"/>
              <a:t> спрямовані на формування особистості вихованця як свідомого громадянина і передбачають:</a:t>
            </a:r>
            <a:endParaRPr lang="ru-RU" dirty="0" smtClean="0"/>
          </a:p>
          <a:p>
            <a:pPr lvl="0"/>
            <a:r>
              <a:rPr lang="uk-UA" i="1" dirty="0" smtClean="0"/>
              <a:t>розвиток національної гордості вихованця;</a:t>
            </a:r>
            <a:endParaRPr lang="ru-RU" dirty="0" smtClean="0"/>
          </a:p>
          <a:p>
            <a:pPr lvl="0"/>
            <a:r>
              <a:rPr lang="uk-UA" i="1" dirty="0" smtClean="0"/>
              <a:t>врахування кращих традицій виховання українського народу;</a:t>
            </a:r>
            <a:endParaRPr lang="ru-RU" dirty="0" smtClean="0"/>
          </a:p>
          <a:p>
            <a:pPr lvl="0"/>
            <a:r>
              <a:rPr lang="uk-UA" i="1" dirty="0" smtClean="0"/>
              <a:t>єдності загальнолюдського і національного у вихованні;</a:t>
            </a:r>
            <a:endParaRPr lang="ru-RU" dirty="0" smtClean="0"/>
          </a:p>
          <a:p>
            <a:pPr lvl="0"/>
            <a:r>
              <a:rPr lang="uk-UA" i="1" dirty="0" smtClean="0"/>
              <a:t>всебічний розвиток і задоволення духовних і матеріальних потреб вихованців.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Виокремлюють зовнішні та внутрішні закономірності процесу виховання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i="1" dirty="0" smtClean="0"/>
              <a:t>єдність навчання, виховання, розвитку і самовдосконалення вихованців;</a:t>
            </a:r>
            <a:endParaRPr lang="uk-UA" dirty="0" smtClean="0"/>
          </a:p>
          <a:p>
            <a:pPr algn="just"/>
            <a:r>
              <a:rPr lang="uk-UA" i="1" dirty="0" smtClean="0"/>
              <a:t>визначальна роль діяльності та спілкування у вихованні, формуванні особистості вихованця;</a:t>
            </a:r>
            <a:endParaRPr lang="uk-UA" i="1" dirty="0" smtClean="0"/>
          </a:p>
          <a:p>
            <a:pPr algn="just"/>
            <a:r>
              <a:rPr lang="uk-UA" i="1" dirty="0" smtClean="0"/>
              <a:t>цілісність процесу виховання і взаємозалежність його компонентів;</a:t>
            </a:r>
            <a:endParaRPr lang="uk-UA" i="1" dirty="0" smtClean="0"/>
          </a:p>
          <a:p>
            <a:pPr algn="just"/>
            <a:r>
              <a:rPr lang="uk-UA" i="1" dirty="0" smtClean="0"/>
              <a:t>залежність результатів виховання не тільки від виховної діяльності, а й від реальних умов, взаємодії з ними в конкретних процесах і ситуаціях.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Внутрішні закономірності розкривають зв’язки та залежності між компонентами процесу виховання: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b="1" dirty="0" smtClean="0"/>
              <a:t>Принципи виховання</a:t>
            </a:r>
            <a:r>
              <a:rPr lang="uk-UA" dirty="0" smtClean="0"/>
              <a:t> – це загальні провідні положення, які визначають мету, ідеали, зміст, методику та організацію процесу виховання.</a:t>
            </a:r>
            <a:endParaRPr lang="uk-UA" dirty="0" smtClean="0"/>
          </a:p>
          <a:p>
            <a:pPr algn="ctr">
              <a:buNone/>
            </a:pPr>
            <a:r>
              <a:rPr lang="uk-UA" dirty="0" smtClean="0">
                <a:solidFill>
                  <a:srgbClr val="FFC000"/>
                </a:solidFill>
              </a:rPr>
              <a:t>Принципи повинні задовольняти певні вимоги, а саме:</a:t>
            </a:r>
            <a:endParaRPr lang="uk-UA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uk-UA" i="1" dirty="0" smtClean="0"/>
              <a:t>обов’язковість</a:t>
            </a:r>
            <a:endParaRPr lang="uk-UA" i="1" dirty="0" smtClean="0"/>
          </a:p>
          <a:p>
            <a:pPr algn="ctr">
              <a:buNone/>
            </a:pPr>
            <a:r>
              <a:rPr lang="uk-UA" i="1" dirty="0" smtClean="0"/>
              <a:t>комплексність</a:t>
            </a:r>
            <a:endParaRPr lang="uk-UA" i="1" dirty="0" smtClean="0"/>
          </a:p>
          <a:p>
            <a:pPr algn="ctr">
              <a:buNone/>
            </a:pPr>
            <a:r>
              <a:rPr lang="uk-UA" i="1" dirty="0" smtClean="0"/>
              <a:t>рівнозначність</a:t>
            </a:r>
            <a:endParaRPr lang="uk-UA" i="1" dirty="0" smtClean="0"/>
          </a:p>
          <a:p>
            <a:pPr algn="ctr"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solidFill>
                  <a:srgbClr val="00B050"/>
                </a:solidFill>
              </a:rPr>
              <a:t>ПРИНЦИПИ ВИХОВАННЯ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b="1" i="1" dirty="0" smtClean="0">
                <a:solidFill>
                  <a:schemeClr val="accent1">
                    <a:lumMod val="50000"/>
                  </a:schemeClr>
                </a:solidFill>
              </a:rPr>
              <a:t>цілеспрямованість;</a:t>
            </a:r>
            <a:endParaRPr lang="uk-UA" sz="24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uk-UA" sz="2400" b="1" i="1" dirty="0" smtClean="0">
                <a:solidFill>
                  <a:srgbClr val="FF0000"/>
                </a:solidFill>
              </a:rPr>
              <a:t>суспільна спрямованість, зв’язок з життям і діяльністю;</a:t>
            </a:r>
            <a:endParaRPr lang="uk-UA" sz="2400" b="1" i="1" dirty="0" smtClean="0">
              <a:solidFill>
                <a:srgbClr val="FF0000"/>
              </a:solidFill>
            </a:endParaRPr>
          </a:p>
          <a:p>
            <a:pPr algn="just"/>
            <a:r>
              <a:rPr lang="uk-UA" sz="2400" b="1" i="1" dirty="0" smtClean="0">
                <a:solidFill>
                  <a:srgbClr val="92D050"/>
                </a:solidFill>
              </a:rPr>
              <a:t>оптимізація виховного процесу;</a:t>
            </a:r>
            <a:endParaRPr lang="uk-UA" sz="2400" b="1" i="1" dirty="0" smtClean="0">
              <a:solidFill>
                <a:srgbClr val="92D050"/>
              </a:solidFill>
            </a:endParaRPr>
          </a:p>
          <a:p>
            <a:pPr lvl="0" algn="just"/>
            <a:r>
              <a:rPr lang="uk-UA" sz="2400" b="1" i="1" dirty="0" smtClean="0">
                <a:solidFill>
                  <a:srgbClr val="0070C0"/>
                </a:solidFill>
              </a:rPr>
              <a:t>наступність, активність, системність і конкретність визначає спрямованість, тональність, зміст, логіку й послідовність виховного процесу;</a:t>
            </a:r>
            <a:endParaRPr lang="uk-UA" sz="2400" b="1" i="1" dirty="0" smtClean="0">
              <a:solidFill>
                <a:srgbClr val="0070C0"/>
              </a:solidFill>
            </a:endParaRPr>
          </a:p>
          <a:p>
            <a:pPr lvl="0" algn="just"/>
            <a:r>
              <a:rPr lang="uk-UA" sz="2400" b="1" i="1" dirty="0" smtClean="0">
                <a:solidFill>
                  <a:srgbClr val="C00000"/>
                </a:solidFill>
              </a:rPr>
              <a:t>виховання в праці;</a:t>
            </a:r>
            <a:endParaRPr lang="uk-UA" sz="2400" b="1" i="1" dirty="0" smtClean="0">
              <a:solidFill>
                <a:srgbClr val="C00000"/>
              </a:solidFill>
            </a:endParaRPr>
          </a:p>
          <a:p>
            <a:pPr lvl="0" algn="just"/>
            <a:r>
              <a:rPr lang="uk-UA" sz="2400" b="1" i="1" dirty="0" smtClean="0">
                <a:solidFill>
                  <a:srgbClr val="7030A0"/>
                </a:solidFill>
              </a:rPr>
              <a:t>виховання в колективі та через колектив;</a:t>
            </a:r>
            <a:endParaRPr lang="uk-UA" sz="2400" b="1" i="1" dirty="0" smtClean="0">
              <a:solidFill>
                <a:srgbClr val="7030A0"/>
              </a:solidFill>
            </a:endParaRPr>
          </a:p>
          <a:p>
            <a:pPr lvl="0" algn="just"/>
            <a:r>
              <a:rPr lang="uk-UA" sz="2400" b="1" i="1" dirty="0" smtClean="0">
                <a:solidFill>
                  <a:srgbClr val="FFC000"/>
                </a:solidFill>
              </a:rPr>
              <a:t>суб’єкт-суб’єктної взаємодії</a:t>
            </a:r>
            <a:r>
              <a:rPr lang="uk-UA" sz="2400" dirty="0" smtClean="0">
                <a:solidFill>
                  <a:srgbClr val="FFC000"/>
                </a:solidFill>
              </a:rPr>
              <a:t> .</a:t>
            </a:r>
            <a:endParaRPr lang="ru-RU" sz="2400" dirty="0" smtClean="0">
              <a:solidFill>
                <a:srgbClr val="FFC000"/>
              </a:solidFill>
            </a:endParaRPr>
          </a:p>
          <a:p>
            <a:endParaRPr lang="uk-UA" b="1" i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Основними принципами виховання є: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b="1" i="1" dirty="0" smtClean="0"/>
              <a:t>Методи виховання</a:t>
            </a:r>
            <a:r>
              <a:rPr lang="uk-UA" dirty="0" smtClean="0"/>
              <a:t> – це конкретні шляхи впливу на свідомість, почуття, волю, поведінку вихованців з метою вирішення педагогічних завдань у процесі спільної діяльності вихованців і вихователів.</a:t>
            </a:r>
            <a:endParaRPr lang="uk-UA" dirty="0" smtClean="0"/>
          </a:p>
          <a:p>
            <a:pPr algn="just">
              <a:buNone/>
            </a:pPr>
            <a:r>
              <a:rPr lang="uk-UA" b="1" i="1" dirty="0" smtClean="0"/>
              <a:t>Прийом виховання</a:t>
            </a:r>
            <a:r>
              <a:rPr lang="uk-UA" i="1" dirty="0" smtClean="0"/>
              <a:t> </a:t>
            </a:r>
            <a:r>
              <a:rPr lang="uk-UA" dirty="0" smtClean="0"/>
              <a:t>– це частина, елемент загального методу, необхідний для ефективнішого застосування методу в конкретній ситуації.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solidFill>
                  <a:srgbClr val="00B0F0"/>
                </a:solidFill>
              </a:rPr>
              <a:t>МЕТОДИ ВИХОВАННЯ, </a:t>
            </a:r>
            <a:br>
              <a:rPr lang="uk-UA" sz="3600" dirty="0" smtClean="0">
                <a:solidFill>
                  <a:srgbClr val="00B0F0"/>
                </a:solidFill>
              </a:rPr>
            </a:br>
            <a:r>
              <a:rPr lang="uk-UA" sz="3600" dirty="0" smtClean="0">
                <a:solidFill>
                  <a:srgbClr val="00B0F0"/>
                </a:solidFill>
              </a:rPr>
              <a:t>ЇХ КЛАСИФІКАЦІЯ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І група</a:t>
            </a:r>
            <a:r>
              <a:rPr lang="uk-UA" b="1" i="1" dirty="0" smtClean="0"/>
              <a:t> – методи формування свідомості особистості </a:t>
            </a:r>
            <a:r>
              <a:rPr lang="uk-UA" dirty="0" smtClean="0"/>
              <a:t>(переконання, особистий приклад, розповідь, бесіда, лекція, диспут та ін.);</a:t>
            </a:r>
            <a:endParaRPr lang="ru-RU" dirty="0" smtClean="0"/>
          </a:p>
          <a:p>
            <a:pPr algn="just"/>
            <a:r>
              <a:rPr lang="uk-UA" dirty="0" smtClean="0"/>
              <a:t>ІІ група</a:t>
            </a:r>
            <a:r>
              <a:rPr lang="uk-UA" b="1" i="1" dirty="0" smtClean="0"/>
              <a:t> – методи організації діяльності та формування досвіду суспільної поведінки </a:t>
            </a:r>
            <a:r>
              <a:rPr lang="uk-UA" dirty="0" smtClean="0"/>
              <a:t>(вправа, переключення, педагогічна вимога, привчання та ін.);</a:t>
            </a:r>
            <a:endParaRPr lang="ru-RU" dirty="0" smtClean="0"/>
          </a:p>
          <a:p>
            <a:pPr algn="just"/>
            <a:r>
              <a:rPr lang="uk-UA" dirty="0" smtClean="0"/>
              <a:t>ІІІ група</a:t>
            </a:r>
            <a:r>
              <a:rPr lang="uk-UA" b="1" i="1" dirty="0" smtClean="0"/>
              <a:t> – методи стимулювання діяльності і поведінки </a:t>
            </a:r>
            <a:r>
              <a:rPr lang="uk-UA" dirty="0" smtClean="0"/>
              <a:t>(змагання, заохочення, покарання).</a:t>
            </a: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Класифікація методів виховання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формування моральних поглядів, ідеалів, переконань. Більшість методів цієї групи використовують </a:t>
            </a:r>
            <a:r>
              <a:rPr lang="uk-UA" b="1" i="1" dirty="0" smtClean="0"/>
              <a:t>слово</a:t>
            </a:r>
            <a:r>
              <a:rPr lang="uk-UA" dirty="0" smtClean="0"/>
              <a:t> для впливу на вихованців. Застосування цих методів має відповідати таким </a:t>
            </a:r>
            <a:r>
              <a:rPr lang="uk-UA" u="sng" dirty="0" smtClean="0"/>
              <a:t>вимогам:</a:t>
            </a:r>
            <a:endParaRPr lang="ru-RU" dirty="0" smtClean="0"/>
          </a:p>
          <a:p>
            <a:pPr algn="ctr">
              <a:buNone/>
            </a:pPr>
            <a:endParaRPr lang="uk-UA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uk-UA" dirty="0" smtClean="0">
                <a:solidFill>
                  <a:srgbClr val="C00000"/>
                </a:solidFill>
              </a:rPr>
              <a:t>врахування вікових та індивідуальних особливостей дітей; логічність; послідовність; аргументованість; емоційна виразність та ін.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Методи першої групи </a:t>
            </a:r>
            <a:br>
              <a:rPr lang="uk-UA" dirty="0" smtClean="0"/>
            </a:br>
            <a:r>
              <a:rPr lang="uk-UA" dirty="0" smtClean="0"/>
              <a:t>спрямовані на </a:t>
            </a:r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4985</Words>
  <Application>WPS Presentation</Application>
  <PresentationFormat>Экран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Открытая</vt:lpstr>
      <vt:lpstr>Закономірності, принципи і методи виховання</vt:lpstr>
      <vt:lpstr>Закономірності виховання </vt:lpstr>
      <vt:lpstr>Виокремлюють зовнішні та внутрішні закономірності процесу виховання</vt:lpstr>
      <vt:lpstr>Внутрішні закономірності розкривають зв’язки та залежності між компонентами процесу виховання: </vt:lpstr>
      <vt:lpstr>ПРИНЦИПИ ВИХОВАННЯ </vt:lpstr>
      <vt:lpstr>Основними принципами виховання є:</vt:lpstr>
      <vt:lpstr>МЕТОДИ ВИХОВАННЯ,  ЇХ КЛАСИФІКАЦІЯ </vt:lpstr>
      <vt:lpstr>Класифікація методів виховання</vt:lpstr>
      <vt:lpstr>Методи першої групи  спрямовані на </vt:lpstr>
      <vt:lpstr>Методи другої групи ґрунтуються на практичній діяльності вихованців </vt:lpstr>
      <vt:lpstr>Методи третьої групи покликані прискорювати або гальмувати певні дії. </vt:lpstr>
      <vt:lpstr>Отже, вибір методів виховання залежить від: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 і методи виховання</dc:title>
  <dc:creator>zavina</dc:creator>
  <cp:lastModifiedBy>zavina</cp:lastModifiedBy>
  <cp:revision>40</cp:revision>
  <dcterms:created xsi:type="dcterms:W3CDTF">2021-02-15T17:53:00Z</dcterms:created>
  <dcterms:modified xsi:type="dcterms:W3CDTF">2021-09-07T11:31:32Z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F6DC136E3030420ABA7273A7FCAE4188</vt:lpwstr>
  </property>
  <property fmtid="{D5CDD505-2E9C-101B-9397-08002B2CF9AE}" pid="3" name="KSOProductBuildVer">
    <vt:lpwstr>1033-11.2.0.10294</vt:lpwstr>
  </property>
</Properties>
</file>