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9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 fontScale="90000"/>
          </a:bodyPr>
          <a:lstStyle/>
          <a:p>
            <a:pPr algn="r"/>
            <a:r>
              <a:rPr lang="uk-UA" b="1" dirty="0" smtClean="0"/>
              <a:t>		</a:t>
            </a:r>
            <a:r>
              <a:rPr lang="uk-UA" b="1" dirty="0" smtClean="0">
                <a:solidFill>
                  <a:srgbClr val="0070C0"/>
                </a:solidFill>
              </a:rPr>
              <a:t>ВИДИ І ФОРМИ ОРГАНІЗАЦІЇ НАВЧАННЯ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План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Види навчання.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rgbClr val="00B050"/>
                </a:solidFill>
              </a:rPr>
              <a:t>Поняття про форми організації навчання.</a:t>
            </a:r>
            <a:endParaRPr lang="ru-RU" dirty="0" smtClean="0">
              <a:solidFill>
                <a:srgbClr val="00B050"/>
              </a:solidFill>
            </a:endParaRPr>
          </a:p>
          <a:p>
            <a:pPr lvl="0"/>
            <a:r>
              <a:rPr lang="uk-UA" dirty="0" smtClean="0">
                <a:solidFill>
                  <a:srgbClr val="FF0000"/>
                </a:solidFill>
              </a:rPr>
              <a:t>Урок як основна форма організації навчання.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uk-UA" dirty="0" smtClean="0">
                <a:solidFill>
                  <a:srgbClr val="7030A0"/>
                </a:solidFill>
              </a:rPr>
              <a:t>Підготовка вчителя до уроку.</a:t>
            </a:r>
            <a:endParaRPr lang="ru-RU" dirty="0" smtClean="0">
              <a:solidFill>
                <a:srgbClr val="7030A0"/>
              </a:solidFill>
            </a:endParaRPr>
          </a:p>
          <a:p>
            <a:pPr lvl="0"/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Позаурочні форми навчання.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типів уроків</a:t>
            </a:r>
            <a:endParaRPr lang="ru-RU" sz="40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00B050"/>
                </a:solidFill>
              </a:rPr>
              <a:t>1)  урок засвоєння нових знань;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7030A0"/>
                </a:solidFill>
              </a:rPr>
              <a:t>2)  урок формування вмінь і навичок;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</a:rPr>
              <a:t>3)  урок застосування знань, умінь і навичок;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4)  урок узагальнення і систематизації знань;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5)  урок перевірки, оцінювання та корекції знань, умінь і навичок;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rabicParenR" startAt="6"/>
            </a:pP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комбінований урок;</a:t>
            </a:r>
            <a:endParaRPr lang="uk-U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rabicParenR" startAt="6"/>
            </a:pPr>
            <a:r>
              <a:rPr lang="uk-UA" b="1" dirty="0" smtClean="0"/>
              <a:t>бінарний урок.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Урок складається з</a:t>
            </a:r>
            <a:b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1) 3 частин</a:t>
            </a:r>
            <a:endParaRPr lang="uk-UA" b="1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uk-UA" dirty="0" smtClean="0"/>
              <a:t>вступна</a:t>
            </a:r>
            <a:endParaRPr lang="uk-UA" dirty="0" smtClean="0"/>
          </a:p>
          <a:p>
            <a:pPr algn="r">
              <a:buNone/>
            </a:pPr>
            <a:r>
              <a:rPr lang="uk-UA" dirty="0" smtClean="0"/>
              <a:t>основна</a:t>
            </a:r>
            <a:endParaRPr lang="uk-UA" dirty="0" smtClean="0"/>
          </a:p>
          <a:p>
            <a:pPr algn="r">
              <a:buNone/>
            </a:pPr>
            <a:r>
              <a:rPr lang="uk-UA" dirty="0" smtClean="0"/>
              <a:t>заключна</a:t>
            </a:r>
            <a:endParaRPr lang="uk-UA" dirty="0" smtClean="0"/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2) 5 етапів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dirty="0" smtClean="0"/>
              <a:t>Організація класу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Перевірка домашнього завдання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Вивчення нового матеріалу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Закріплення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Повідомлення домашнього завдання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Види навчальної роботи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Фронтальна</a:t>
            </a:r>
            <a:endParaRPr lang="uk-UA" dirty="0" smtClean="0"/>
          </a:p>
          <a:p>
            <a:r>
              <a:rPr lang="uk-UA" dirty="0" smtClean="0"/>
              <a:t>Групова</a:t>
            </a:r>
            <a:endParaRPr lang="uk-UA" dirty="0" smtClean="0"/>
          </a:p>
          <a:p>
            <a:r>
              <a:rPr lang="uk-UA" dirty="0" smtClean="0"/>
              <a:t>Парна</a:t>
            </a:r>
            <a:endParaRPr lang="uk-UA" dirty="0" smtClean="0"/>
          </a:p>
          <a:p>
            <a:r>
              <a:rPr lang="uk-UA" dirty="0" smtClean="0"/>
              <a:t>Індивідуальна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uk-UA" i="1" dirty="0" smtClean="0">
                <a:solidFill>
                  <a:srgbClr val="FF0000"/>
                </a:solidFill>
              </a:rPr>
              <a:t>Підготовка до уроку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Попередня</a:t>
            </a:r>
            <a:endParaRPr lang="uk-UA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dirty="0" smtClean="0"/>
              <a:t> передбачає вивчення навчальної програми; її пояснювальної записки, змісту самої програми, усвідомлення мети і завдань навчальної дисципліни в цілому та мети і завдань, які вирішує кожна тема.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Учитель знайомиться з підручником, навчальними посібниками, зі спеціальною, педагогічною і методичною літературою, з досвідом роботи інших учителів, аналізує власний досвід.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Перед початком навчального року вчитель розподіляє час на вивчення всіх тем програми, визначаючи відповідні календарні терміни з урахуванням кількості тижневих годин, відведених на цей предмет навчальним планом і розкладом занять. Розподілена таким чином навчальна програма є </a:t>
            </a:r>
            <a:r>
              <a:rPr lang="uk-UA" b="1" dirty="0" smtClean="0">
                <a:solidFill>
                  <a:srgbClr val="C00000"/>
                </a:solidFill>
              </a:rPr>
              <a:t>календарним планом роботи </a:t>
            </a:r>
            <a:r>
              <a:rPr lang="uk-UA" b="1" dirty="0" err="1" smtClean="0">
                <a:solidFill>
                  <a:srgbClr val="C00000"/>
                </a:solidFill>
              </a:rPr>
              <a:t>вчителя-предметника</a:t>
            </a:r>
            <a:r>
              <a:rPr lang="uk-UA" dirty="0" smtClean="0"/>
              <a:t>. </a:t>
            </a:r>
            <a:endParaRPr lang="uk-UA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uk-UA" sz="4300" b="1" dirty="0" smtClean="0">
                <a:solidFill>
                  <a:srgbClr val="7030A0"/>
                </a:solidFill>
              </a:rPr>
              <a:t>Безпосередня </a:t>
            </a:r>
            <a:endParaRPr lang="uk-UA" sz="43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Формулювання мети і завдань уроку. 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dirty="0" smtClean="0"/>
              <a:t>Визначення обсягу і змісту навчального матеріалу</a:t>
            </a:r>
            <a:endParaRPr lang="uk-UA" dirty="0" smtClean="0"/>
          </a:p>
          <a:p>
            <a:pPr>
              <a:buNone/>
            </a:pPr>
            <a:r>
              <a:rPr lang="uk-UA" b="1" dirty="0" smtClean="0">
                <a:solidFill>
                  <a:srgbClr val="00B050"/>
                </a:solidFill>
              </a:rPr>
              <a:t>Вибір видів організації навчання</a:t>
            </a:r>
            <a:endParaRPr lang="uk-UA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Вибір методів і прийомів навчання</a:t>
            </a:r>
            <a:endParaRPr lang="uk-U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Наочно-технічне оснащення уроку</a:t>
            </a:r>
            <a:endParaRPr lang="uk-U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</a:rPr>
              <a:t>Визначення змісту й методики виконання домашнього завдання. </a:t>
            </a:r>
            <a:endParaRPr lang="uk-UA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b="1" dirty="0" smtClean="0"/>
              <a:t>Складання плану-конспекту уроку</a:t>
            </a:r>
            <a:r>
              <a:rPr lang="uk-UA" dirty="0" smtClean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Перевірка готовності вчителя до уроку. 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92D050"/>
                </a:solidFill>
              </a:rPr>
              <a:t>Перевірка готовності учнів до уроку. 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Позаурочні форми навчання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err="1" smtClean="0">
                <a:solidFill>
                  <a:srgbClr val="0070C0"/>
                </a:solidFill>
              </a:rPr>
              <a:t>міжпредметні</a:t>
            </a:r>
            <a:r>
              <a:rPr lang="uk-UA" b="1" dirty="0" smtClean="0">
                <a:solidFill>
                  <a:srgbClr val="0070C0"/>
                </a:solidFill>
              </a:rPr>
              <a:t> семінари-конференції</a:t>
            </a:r>
            <a:endParaRPr lang="uk-UA" b="1" dirty="0" smtClean="0">
              <a:solidFill>
                <a:srgbClr val="0070C0"/>
              </a:solidFill>
            </a:endParaRPr>
          </a:p>
          <a:p>
            <a:r>
              <a:rPr lang="uk-UA" b="1" dirty="0" smtClean="0">
                <a:solidFill>
                  <a:srgbClr val="92D050"/>
                </a:solidFill>
              </a:rPr>
              <a:t>практикуми</a:t>
            </a:r>
            <a:endParaRPr lang="uk-UA" b="1" dirty="0" smtClean="0">
              <a:solidFill>
                <a:srgbClr val="92D050"/>
              </a:solidFill>
            </a:endParaRPr>
          </a:p>
          <a:p>
            <a:r>
              <a:rPr lang="uk-UA" b="1" dirty="0" smtClean="0"/>
              <a:t>факультативні заняття </a:t>
            </a:r>
            <a:r>
              <a:rPr lang="uk-UA" dirty="0" smtClean="0"/>
              <a:t>(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за спеціальними програмами</a:t>
            </a:r>
            <a:r>
              <a:rPr lang="uk-UA" dirty="0" smtClean="0"/>
              <a:t> Міністерства освіти та науки України) або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авторськими</a:t>
            </a:r>
            <a:r>
              <a:rPr lang="uk-UA" dirty="0" smtClean="0"/>
              <a:t> - підготовленими досвідченими вчителями)</a:t>
            </a:r>
            <a:endParaRPr lang="ru-RU" dirty="0" smtClean="0"/>
          </a:p>
          <a:p>
            <a:r>
              <a:rPr lang="uk-UA" b="1" dirty="0" smtClean="0">
                <a:solidFill>
                  <a:schemeClr val="accent2"/>
                </a:solidFill>
              </a:rPr>
              <a:t>екскурсії</a:t>
            </a:r>
            <a:r>
              <a:rPr lang="uk-UA" dirty="0" smtClean="0">
                <a:solidFill>
                  <a:schemeClr val="accent2"/>
                </a:solidFill>
              </a:rPr>
              <a:t> </a:t>
            </a:r>
            <a:endParaRPr lang="uk-UA" dirty="0" smtClean="0">
              <a:solidFill>
                <a:schemeClr val="accent2"/>
              </a:solidFill>
            </a:endParaRPr>
          </a:p>
          <a:p>
            <a:r>
              <a:rPr lang="uk-UA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предметні гуртки</a:t>
            </a:r>
            <a:r>
              <a:rPr lang="uk-U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uk-UA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домашня навчальна робота учнів</a:t>
            </a:r>
            <a:endParaRPr lang="uk-U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консультації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/>
                </a:solidFill>
              </a:rPr>
              <a:t>План-конспект уроку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7-Б                                                          25.02.2021</a:t>
            </a:r>
            <a:endParaRPr lang="uk-UA" dirty="0" smtClean="0"/>
          </a:p>
          <a:p>
            <a:pPr algn="ctr">
              <a:buNone/>
            </a:pPr>
            <a:r>
              <a:rPr lang="uk-UA" dirty="0" smtClean="0"/>
              <a:t>ТЕМА УРОКУ</a:t>
            </a:r>
            <a:endParaRPr lang="uk-UA" dirty="0" smtClean="0"/>
          </a:p>
          <a:p>
            <a:pPr algn="just">
              <a:buNone/>
            </a:pPr>
            <a:r>
              <a:rPr lang="uk-UA" dirty="0" smtClean="0">
                <a:solidFill>
                  <a:srgbClr val="7030A0"/>
                </a:solidFill>
              </a:rPr>
              <a:t>Мета: </a:t>
            </a:r>
            <a:endParaRPr lang="uk-UA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uk-UA" dirty="0" smtClean="0">
                <a:solidFill>
                  <a:srgbClr val="FF0000"/>
                </a:solidFill>
              </a:rPr>
              <a:t>Навчити…..</a:t>
            </a:r>
            <a:endParaRPr lang="uk-UA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uk-UA" dirty="0" smtClean="0">
                <a:solidFill>
                  <a:srgbClr val="FF0000"/>
                </a:solidFill>
              </a:rPr>
              <a:t>Розвинути…..</a:t>
            </a:r>
            <a:endParaRPr lang="uk-UA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uk-UA" dirty="0" smtClean="0">
                <a:solidFill>
                  <a:srgbClr val="FF0000"/>
                </a:solidFill>
              </a:rPr>
              <a:t>Виховати……..</a:t>
            </a:r>
            <a:endParaRPr lang="uk-UA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uk-UA" dirty="0" smtClean="0">
                <a:solidFill>
                  <a:srgbClr val="7030A0"/>
                </a:solidFill>
              </a:rPr>
              <a:t>Обладнання (засоби): </a:t>
            </a:r>
            <a:r>
              <a:rPr lang="uk-UA" dirty="0" smtClean="0"/>
              <a:t>карти, плакати, проектор, ручки, зошити, гімнастичні мати, м'яч, скакалки……..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Тип уроку: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Хід уроку</a:t>
            </a:r>
            <a:endParaRPr lang="uk-UA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І Організаційний момент</a:t>
            </a:r>
            <a:endParaRPr lang="uk-UA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ІІ Перевірка домашнього завдання</a:t>
            </a: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00B050"/>
                </a:solidFill>
              </a:rPr>
              <a:t>ІІІ Вивчення нового матеріалу</a:t>
            </a:r>
            <a:endParaRPr lang="uk-UA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n-US" b="1" dirty="0" smtClean="0"/>
              <a:t>IV</a:t>
            </a:r>
            <a:r>
              <a:rPr lang="uk-UA" b="1" dirty="0" smtClean="0"/>
              <a:t> Закріплення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uk-U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Оцінювання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8800" dirty="0" smtClean="0">
                <a:solidFill>
                  <a:srgbClr val="00B050"/>
                </a:solidFill>
              </a:rPr>
              <a:t>ДЯКУЮ ЗА УВАГУ!</a:t>
            </a:r>
            <a:endParaRPr lang="ru-RU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Види навчання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Пояснювально-ілюстративне навчання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</a:rPr>
              <a:t>забезпечує сприймання учнями навчальної інформації з одночасним її узагальненням, засвоєнням понять, законів, теорій. </a:t>
            </a:r>
            <a:endParaRPr lang="uk-UA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Орієнтує на репродуктивне засвоєння знань, умінь і навичок, забезпечує всебічне та міцне засвоєння навчальної інформації й оволодіння способами практичної діяльності.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Проблемне навчання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передбачає послідовні й цілеспрямовані пізнавальні завдання, які учні розв’язують під керівництвом учителя й активно засвоюють нові знання.</a:t>
            </a:r>
            <a:endParaRPr lang="uk-UA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00B050"/>
                </a:solidFill>
              </a:rPr>
              <a:t>У дидактиці проблеми класифікують за</a:t>
            </a:r>
            <a:endParaRPr lang="uk-UA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rgbClr val="7030A0"/>
                </a:solidFill>
              </a:rPr>
              <a:t>галуззю і місцем виникнення, </a:t>
            </a:r>
            <a:endParaRPr lang="uk-UA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за роллю в пізнавальному процесі, 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за способом їх вирішення.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За галуззю і місцем виникнення розрізняють такі навчальні проблеми:</a:t>
            </a:r>
            <a:endParaRPr lang="uk-UA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2"/>
                </a:solidFill>
              </a:rPr>
              <a:t>1) предметні </a:t>
            </a:r>
            <a:r>
              <a:rPr lang="uk-UA" dirty="0" smtClean="0"/>
              <a:t>– виникає в межах одного предмета і розв’язується засобами і методами цього предмета;</a:t>
            </a:r>
            <a:endParaRPr lang="ru-RU" dirty="0" smtClean="0"/>
          </a:p>
          <a:p>
            <a:r>
              <a:rPr lang="uk-UA" b="1" dirty="0" smtClean="0">
                <a:solidFill>
                  <a:srgbClr val="0070C0"/>
                </a:solidFill>
              </a:rPr>
              <a:t>2) </a:t>
            </a:r>
            <a:r>
              <a:rPr lang="uk-UA" b="1" dirty="0" err="1" smtClean="0">
                <a:solidFill>
                  <a:srgbClr val="0070C0"/>
                </a:solidFill>
              </a:rPr>
              <a:t>міжпредметні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– виникають у навчальному процесі в результаті </a:t>
            </a:r>
            <a:r>
              <a:rPr lang="uk-UA" dirty="0" err="1" smtClean="0"/>
              <a:t>міжпредметних</a:t>
            </a:r>
            <a:r>
              <a:rPr lang="uk-UA" dirty="0" smtClean="0"/>
              <a:t> зв’язків і зв’язку навчання з життям; вирішуються методами різних предметів;</a:t>
            </a:r>
            <a:endParaRPr lang="ru-RU" dirty="0" smtClean="0"/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3) урочні </a:t>
            </a:r>
            <a:r>
              <a:rPr lang="uk-UA" dirty="0" smtClean="0"/>
              <a:t>– умовно їх можна назвати навчальними, виникають безпосередньо під час уроку; вирішуються колективно або індивідуально під керівництвом учителя;</a:t>
            </a:r>
            <a:endParaRPr lang="ru-RU" dirty="0" smtClean="0"/>
          </a:p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4) позаурочні </a:t>
            </a:r>
            <a:r>
              <a:rPr lang="uk-UA" dirty="0" smtClean="0"/>
              <a:t>– виникають у процесі виконання домашніх завдань, у позакласній роботі, в життєвому досвіді учнів; вирішуються переважно індивідуально, в окремих випадках – у класі, в колективі.</a:t>
            </a: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Залежно від ролі в навчальному процесі проблеми поділяють на:</a:t>
            </a:r>
            <a:endParaRPr lang="uk-U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основні –</a:t>
            </a:r>
            <a:endParaRPr lang="uk-UA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uk-UA" dirty="0" smtClean="0"/>
              <a:t>на початку уроку вчитель ставить основну проблему уроку (тему), яка активізує пізнавальну діяльність учнів щодо всього матеріалу уроку. Нерідко це єдина проблема, розв’язання якої забезпечує успішне вивчення всієї теми;</a:t>
            </a:r>
            <a:endParaRPr lang="ru-RU" dirty="0" smtClean="0"/>
          </a:p>
          <a:p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допоміжні –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uk-UA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uk-UA" dirty="0" smtClean="0"/>
              <a:t>основна проблема інколи непосильна для самостійного розв’язання, тому вчитель ділить матеріал на частини і ставить допоміжні проблеми. Це дає змогу не лише поетапно вирішувати проблему, а й</a:t>
            </a:r>
            <a:r>
              <a:rPr lang="uk-UA" b="1" dirty="0" smtClean="0"/>
              <a:t> </a:t>
            </a:r>
            <a:r>
              <a:rPr lang="uk-UA" dirty="0" smtClean="0"/>
              <a:t>формує самостійність.</a:t>
            </a: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9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способів розв’язання виділяють такі проблеми:</a:t>
            </a:r>
            <a:endParaRPr lang="ru-RU" sz="9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фронтальна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</a:t>
            </a: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sz="9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 ситуації створюють різними способами.</a:t>
            </a:r>
            <a:endParaRPr lang="uk-UA" sz="9600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uk-UA" sz="9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Зіткненням учнів з життєвими явищами, фактами, </a:t>
            </a:r>
            <a:r>
              <a:rPr lang="uk-UA" sz="9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потребують теоретичного обґрунтування. </a:t>
            </a:r>
            <a:endParaRPr lang="uk-UA" sz="96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uk-U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 навчальних і</a:t>
            </a:r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 ситуацій. </a:t>
            </a:r>
            <a:endParaRPr lang="uk-U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uk-UA" sz="9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Постановкою дослідницьких завдань учням. </a:t>
            </a:r>
            <a:endParaRPr lang="uk-UA" sz="9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uk-UA" sz="9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Спонуканням учнів до аналізу фактів і явищ </a:t>
            </a:r>
            <a:r>
              <a:rPr lang="uk-UA" sz="9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дійсності, зіткненнями їх із життєвими уявленнями і науковими поняттями про ці факти. </a:t>
            </a:r>
            <a:endParaRPr lang="uk-UA" sz="96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uk-UA" sz="9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Спонуканням учнів до порівняння, зіставлення, протиставлення </a:t>
            </a:r>
            <a:r>
              <a:rPr lang="uk-UA" sz="9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фактів, явищ, правил, дій, внаслідок яких виникають проблемні ситуації.</a:t>
            </a:r>
            <a:endParaRPr lang="ru-RU" sz="96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uk-UA" sz="9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Ознайомленням учнів </a:t>
            </a:r>
            <a:r>
              <a:rPr lang="uk-UA" sz="9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9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фактами, </a:t>
            </a:r>
            <a:r>
              <a:rPr lang="uk-UA" sz="9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на перший погляд не мають пояснення, що в історії науки зумовило постановку наукових проблем. </a:t>
            </a:r>
            <a:endParaRPr lang="ru-RU" sz="96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Програмоване навчання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із різновидів </a:t>
            </a: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репродуктивного підходу до навчання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Передбачає використання спеціальних навчаючих програм. </a:t>
            </a:r>
            <a:endParaRPr lang="uk-UA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Воно ґрунтується на наявності точно окресленого обсягу знань, умінь і навичок, які слід засвоїти, і його розчленуванні на малі дози (порції, кадри), на сприйманні цих доз в строгій логічній послідовності. </a:t>
            </a:r>
            <a:endParaRPr lang="uk-UA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Для реалізації програмованого навчання використовують спеціальні програмовані підручники і навчальні машини.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b="1" dirty="0" smtClean="0">
                <a:solidFill>
                  <a:schemeClr val="accent2"/>
                </a:solidFill>
                <a:latin typeface="+mn-lt"/>
              </a:rPr>
              <a:t>Форма організації навчання </a:t>
            </a:r>
            <a:endParaRPr lang="ru-RU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зовнішнє вираження узгодженої діяльності вчителя та учнів, що здійснюється у встановленому порядку і в певному режимі.</a:t>
            </a:r>
            <a:endParaRPr lang="uk-UA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endParaRPr lang="uk-UA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uk-UA" i="1" dirty="0" smtClean="0"/>
              <a:t> </a:t>
            </a:r>
            <a:r>
              <a:rPr lang="uk-UA" b="1" dirty="0" smtClean="0">
                <a:solidFill>
                  <a:srgbClr val="00B050"/>
                </a:solidFill>
              </a:rPr>
              <a:t>основна</a:t>
            </a:r>
            <a:r>
              <a:rPr lang="uk-UA" b="1" i="1" dirty="0" smtClean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форма організації навчання, за якої заняття проводить учитель з групою учнів постійного складу, одного віку й рівня підготовки впродовж певного часу й відповідно до розкладу.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	Урок має такі особливості: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завершеною та обмеженою в часі частиною навчального процесу, під час якого розв’язуються певні навчально-виховні завдання;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 урок включається в розклад і регламентується в часі та за обсягом навчального матеріалу;</a:t>
            </a: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відміну від інших форм організації навчання, є постійною формою, що забезпечує систематичне засвоєння учнями знань, умінь і навичок;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 уроків обов’язкове для всіх учнів, тому що вони вивчають систему знань, поділених поурочно, в певній логіці;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гнучкою формою організації навчання, яка дає змогу використовувати різні методи, організовувати фронтальну, групову та індивідуальну навчальну діяльність учнів;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 діяльність учителя і учнів, а також спілкування великої сталої групи учнів (класу) створює можливості для згуртування колективу дітей;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 формуванню пізнавальних якостей особистості (активності, самостійності, інтересу до знань), а також розумовому розвитку учнів.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6659</Words>
  <Application>WPS Presentation</Application>
  <PresentationFormat>Экран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		ВИДИ І ФОРМИ ОРГАНІЗАЦІЇ НАВЧАННЯ </vt:lpstr>
      <vt:lpstr>Види навчання </vt:lpstr>
      <vt:lpstr>Проблемне навчання</vt:lpstr>
      <vt:lpstr>PowerPoint 演示文稿</vt:lpstr>
      <vt:lpstr>PowerPoint 演示文稿</vt:lpstr>
      <vt:lpstr>PowerPoint 演示文稿</vt:lpstr>
      <vt:lpstr>Програмоване навчання </vt:lpstr>
      <vt:lpstr>Форма організації навчання </vt:lpstr>
      <vt:lpstr>	Урок має такі особливості: </vt:lpstr>
      <vt:lpstr>Класифікація типів уроків</vt:lpstr>
      <vt:lpstr>Урок складається з </vt:lpstr>
      <vt:lpstr>Види навчальної роботи</vt:lpstr>
      <vt:lpstr>Підготовка до уроку </vt:lpstr>
      <vt:lpstr>PowerPoint 演示文稿</vt:lpstr>
      <vt:lpstr>Позаурочні форми навчання </vt:lpstr>
      <vt:lpstr>План-конспект уроку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ВИДИ І ФОРМИ ОРГАНІЗАЦІЇ НАВЧАННЯ </dc:title>
  <dc:creator>zavina</dc:creator>
  <cp:lastModifiedBy>zavina</cp:lastModifiedBy>
  <cp:revision>39</cp:revision>
  <dcterms:created xsi:type="dcterms:W3CDTF">2021-02-22T12:58:00Z</dcterms:created>
  <dcterms:modified xsi:type="dcterms:W3CDTF">2021-09-27T16:14:06Z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88CF021C350B450FA81A82364C08024B</vt:lpwstr>
  </property>
  <property fmtid="{D5CDD505-2E9C-101B-9397-08002B2CF9AE}" pid="3" name="KSOProductBuildVer">
    <vt:lpwstr>1033-11.2.0.10323</vt:lpwstr>
  </property>
</Properties>
</file>